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58" r:id="rId3"/>
    <p:sldId id="344" r:id="rId4"/>
    <p:sldId id="345" r:id="rId5"/>
    <p:sldId id="346" r:id="rId6"/>
    <p:sldId id="353" r:id="rId7"/>
    <p:sldId id="348" r:id="rId8"/>
    <p:sldId id="355" r:id="rId9"/>
    <p:sldId id="356" r:id="rId10"/>
    <p:sldId id="354" r:id="rId11"/>
    <p:sldId id="349" r:id="rId12"/>
    <p:sldId id="350" r:id="rId13"/>
    <p:sldId id="351" r:id="rId14"/>
    <p:sldId id="357" r:id="rId15"/>
    <p:sldId id="352" r:id="rId16"/>
    <p:sldId id="358" r:id="rId17"/>
    <p:sldId id="287" r:id="rId18"/>
    <p:sldId id="334" r:id="rId19"/>
    <p:sldId id="288" r:id="rId20"/>
    <p:sldId id="289" r:id="rId21"/>
    <p:sldId id="323" r:id="rId22"/>
    <p:sldId id="343" r:id="rId23"/>
    <p:sldId id="324" r:id="rId24"/>
    <p:sldId id="329" r:id="rId25"/>
    <p:sldId id="330" r:id="rId26"/>
    <p:sldId id="360" r:id="rId27"/>
    <p:sldId id="292" r:id="rId28"/>
    <p:sldId id="336" r:id="rId29"/>
    <p:sldId id="337" r:id="rId30"/>
    <p:sldId id="297" r:id="rId31"/>
    <p:sldId id="338" r:id="rId32"/>
    <p:sldId id="339" r:id="rId33"/>
    <p:sldId id="340" r:id="rId34"/>
    <p:sldId id="342" r:id="rId35"/>
    <p:sldId id="298" r:id="rId36"/>
    <p:sldId id="317" r:id="rId37"/>
    <p:sldId id="361" r:id="rId38"/>
    <p:sldId id="309" r:id="rId39"/>
    <p:sldId id="312" r:id="rId40"/>
    <p:sldId id="363" r:id="rId41"/>
    <p:sldId id="362" r:id="rId42"/>
    <p:sldId id="319" r:id="rId43"/>
    <p:sldId id="320" r:id="rId44"/>
    <p:sldId id="279" r:id="rId45"/>
    <p:sldId id="366" r:id="rId46"/>
    <p:sldId id="367" r:id="rId47"/>
    <p:sldId id="365" r:id="rId48"/>
  </p:sldIdLst>
  <p:sldSz cx="9144000" cy="5143500" type="screen16x9"/>
  <p:notesSz cx="6858000" cy="9144000"/>
  <p:embeddedFontLst>
    <p:embeddedFont>
      <p:font typeface="Raleway ExtraBold" panose="020B0604020202020204" charset="-18"/>
      <p:bold r:id="rId50"/>
      <p:boldItalic r:id="rId51"/>
    </p:embeddedFont>
    <p:embeddedFont>
      <p:font typeface="Raleway Light" panose="020B0604020202020204" charset="-18"/>
      <p:regular r:id="rId52"/>
      <p:bold r:id="rId53"/>
      <p:italic r:id="rId54"/>
      <p:boldItalic r:id="rId55"/>
    </p:embeddedFont>
    <p:embeddedFont>
      <p:font typeface="Intel Clear Pro" panose="020B0804020202060201" pitchFamily="34" charset="-18"/>
      <p:bold r:id="rId56"/>
    </p:embeddedFont>
    <p:embeddedFont>
      <p:font typeface="Lucida Sans Unicode" panose="020B0602030504020204" pitchFamily="34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481598-3089-47EC-995B-B75EE87E824B}">
  <a:tblStyle styleId="{C5481598-3089-47EC-995B-B75EE87E82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60" autoAdjust="0"/>
  </p:normalViewPr>
  <p:slideViewPr>
    <p:cSldViewPr snapToGrid="0">
      <p:cViewPr>
        <p:scale>
          <a:sx n="119" d="100"/>
          <a:sy n="119" d="100"/>
        </p:scale>
        <p:origin x="41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0257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5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38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375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361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56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67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606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57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614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852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27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329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020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586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368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713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403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60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154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482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459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51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87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823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050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258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464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3945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26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901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42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52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77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647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929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7982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0833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706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894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7573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97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500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62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504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12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37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ergentmind.com/neural-networ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89398" y="3287213"/>
            <a:ext cx="815876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Sztuczne sieci neuronowe</a:t>
            </a:r>
            <a:br>
              <a:rPr lang="pl-PL" sz="4800" dirty="0" smtClean="0"/>
            </a:br>
            <a:r>
              <a:rPr lang="pl-PL" sz="4800" dirty="0" smtClean="0"/>
              <a:t>w </a:t>
            </a:r>
            <a:r>
              <a:rPr lang="pl-PL" sz="4800" dirty="0" err="1" smtClean="0">
                <a:solidFill>
                  <a:schemeClr val="tx1"/>
                </a:solidFill>
              </a:rPr>
              <a:t>Keras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58" name="Shape 58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Shape 5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59083" y="348602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 smtClean="0"/>
              <a:t>Sieć </a:t>
            </a:r>
            <a:r>
              <a:rPr lang="pl-PL" sz="4800" dirty="0" smtClean="0">
                <a:solidFill>
                  <a:srgbClr val="FFC000"/>
                </a:solidFill>
              </a:rPr>
              <a:t>neuronowa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708" y="1266409"/>
            <a:ext cx="5626074" cy="33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6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83150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>
                <a:solidFill>
                  <a:schemeClr val="tx1"/>
                </a:solidFill>
              </a:rPr>
              <a:t>System </a:t>
            </a:r>
            <a:r>
              <a:rPr lang="pl-PL" sz="4800" dirty="0" smtClean="0">
                <a:solidFill>
                  <a:srgbClr val="FFC000"/>
                </a:solidFill>
              </a:rPr>
              <a:t>w działaniu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26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6352984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2922773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90"/>
          <p:cNvSpPr txBox="1"/>
          <p:nvPr/>
        </p:nvSpPr>
        <p:spPr>
          <a:xfrm>
            <a:off x="6987758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52" y="2222416"/>
            <a:ext cx="3459542" cy="18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9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2340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/>
              <a:t>W jaki sposób </a:t>
            </a:r>
            <a:r>
              <a:rPr lang="pl-PL" sz="4400" dirty="0" smtClean="0">
                <a:solidFill>
                  <a:srgbClr val="FFC000"/>
                </a:solidFill>
              </a:rPr>
              <a:t>sieć się uczy</a:t>
            </a:r>
            <a:r>
              <a:rPr lang="pl-PL" sz="4400" dirty="0" smtClean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70" y="1661408"/>
            <a:ext cx="5274088" cy="28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6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243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/>
              <a:t>W jaki sposób </a:t>
            </a:r>
            <a:r>
              <a:rPr lang="pl-PL" sz="4400" dirty="0">
                <a:solidFill>
                  <a:srgbClr val="FFC000"/>
                </a:solidFill>
              </a:rPr>
              <a:t>sieć się uczy</a:t>
            </a:r>
            <a:r>
              <a:rPr lang="pl-PL" sz="4400" dirty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8" name="Picture 7" descr="https://4.bp.blogspot.com/-CdpS_IUR11I/WGmUZfXB_pI/AAAAAAAAAf8/DULJ4Pf944s9jnpCPf2LIwZQgwiibjjYACLcB/s1600/backprop_error_exampl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19" y="1677408"/>
            <a:ext cx="5795715" cy="267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2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02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/>
              <a:t>W jaki sposób </a:t>
            </a:r>
            <a:r>
              <a:rPr lang="pl-PL" sz="4400" dirty="0">
                <a:solidFill>
                  <a:srgbClr val="FFC000"/>
                </a:solidFill>
              </a:rPr>
              <a:t>sieć się uczy</a:t>
            </a:r>
            <a:r>
              <a:rPr lang="pl-PL" sz="4400" dirty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9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2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38" y="1318390"/>
            <a:ext cx="4256920" cy="37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3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7" y="461526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 smtClean="0"/>
              <a:t>5 epok (</a:t>
            </a:r>
            <a:r>
              <a:rPr lang="pl-PL" sz="4000" dirty="0" smtClean="0">
                <a:solidFill>
                  <a:srgbClr val="FFC000"/>
                </a:solidFill>
              </a:rPr>
              <a:t>250 000 cyfr</a:t>
            </a:r>
            <a:r>
              <a:rPr lang="pl-PL" sz="4000" dirty="0" smtClean="0">
                <a:solidFill>
                  <a:schemeClr val="tx1"/>
                </a:solidFill>
              </a:rPr>
              <a:t>)</a:t>
            </a:r>
            <a:r>
              <a:rPr lang="pl-PL" sz="4000" dirty="0" smtClean="0"/>
              <a:t> później</a:t>
            </a:r>
            <a:endParaRPr sz="40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5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8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>
            <a:off x="6425656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2995445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90"/>
          <p:cNvSpPr txBox="1"/>
          <p:nvPr/>
        </p:nvSpPr>
        <p:spPr>
          <a:xfrm>
            <a:off x="7060430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24" y="2222416"/>
            <a:ext cx="3459542" cy="1891253"/>
          </a:xfrm>
          <a:prstGeom prst="rect">
            <a:avLst/>
          </a:prstGeom>
        </p:spPr>
      </p:pic>
      <p:grpSp>
        <p:nvGrpSpPr>
          <p:cNvPr id="30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31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0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7" y="461526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 smtClean="0"/>
              <a:t>5 epok (</a:t>
            </a:r>
            <a:r>
              <a:rPr lang="pl-PL" sz="4000" dirty="0" smtClean="0">
                <a:solidFill>
                  <a:srgbClr val="FFC000"/>
                </a:solidFill>
              </a:rPr>
              <a:t>250 000 cyfr</a:t>
            </a:r>
            <a:r>
              <a:rPr lang="pl-PL" sz="4000" dirty="0" smtClean="0">
                <a:solidFill>
                  <a:schemeClr val="tx1"/>
                </a:solidFill>
              </a:rPr>
              <a:t>)</a:t>
            </a:r>
            <a:r>
              <a:rPr lang="pl-PL" sz="4000" dirty="0" smtClean="0"/>
              <a:t> później</a:t>
            </a:r>
            <a:endParaRPr sz="40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0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31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22" y="1532586"/>
            <a:ext cx="6645658" cy="29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TensorFlow</a:t>
            </a:r>
            <a:r>
              <a:rPr lang="pl-PL" dirty="0" smtClean="0"/>
              <a:t> i </a:t>
            </a:r>
            <a:r>
              <a:rPr lang="pl-PL" dirty="0" err="1" smtClean="0">
                <a:solidFill>
                  <a:schemeClr val="bg1"/>
                </a:solidFill>
              </a:rPr>
              <a:t>Keras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532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619" y="531167"/>
            <a:ext cx="6866100" cy="857400"/>
          </a:xfrm>
        </p:spPr>
        <p:txBody>
          <a:bodyPr/>
          <a:lstStyle/>
          <a:p>
            <a:r>
              <a:rPr lang="pl-PL" sz="4800" dirty="0" smtClean="0"/>
              <a:t>Biblioteka </a:t>
            </a:r>
            <a:r>
              <a:rPr lang="pl-PL" sz="4800" dirty="0" err="1" smtClean="0">
                <a:solidFill>
                  <a:srgbClr val="FFC000"/>
                </a:solidFill>
              </a:rPr>
              <a:t>TensorFlow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51840" y="18666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hape 306"/>
          <p:cNvSpPr txBox="1">
            <a:spLocks noGrp="1"/>
          </p:cNvSpPr>
          <p:nvPr>
            <p:ph type="body" idx="1"/>
          </p:nvPr>
        </p:nvSpPr>
        <p:spPr>
          <a:xfrm>
            <a:off x="609601" y="1651836"/>
            <a:ext cx="5181600" cy="2823780"/>
          </a:xfrm>
        </p:spPr>
        <p:txBody>
          <a:bodyPr lIns="121900" tIns="121900" rIns="121900" bIns="121900">
            <a:noAutofit/>
          </a:bodyPr>
          <a:lstStyle/>
          <a:p>
            <a:pPr marL="761970" indent="-507987">
              <a:spcBef>
                <a:spcPts val="533"/>
              </a:spcBef>
              <a:defRPr/>
            </a:pPr>
            <a:r>
              <a:rPr lang="en" sz="2000" dirty="0" smtClean="0"/>
              <a:t>Google’s </a:t>
            </a:r>
            <a:r>
              <a:rPr lang="en" sz="2000" dirty="0"/>
              <a:t>library for ML</a:t>
            </a:r>
          </a:p>
          <a:p>
            <a:pPr marL="761970" indent="-507987">
              <a:spcBef>
                <a:spcPts val="533"/>
              </a:spcBef>
              <a:defRPr/>
            </a:pPr>
            <a:r>
              <a:rPr lang="en" sz="2000" dirty="0"/>
              <a:t>Expresses calculations as a computation graph</a:t>
            </a:r>
          </a:p>
          <a:p>
            <a:pPr marL="761970" indent="-507987">
              <a:spcBef>
                <a:spcPts val="533"/>
              </a:spcBef>
              <a:defRPr/>
            </a:pPr>
            <a:r>
              <a:rPr lang="en" sz="2000" dirty="0"/>
              <a:t>GPU/CPU Support</a:t>
            </a:r>
          </a:p>
          <a:p>
            <a:pPr marL="761970" indent="-507987">
              <a:spcBef>
                <a:spcPts val="533"/>
              </a:spcBef>
              <a:defRPr/>
            </a:pPr>
            <a:r>
              <a:rPr lang="en" sz="2000" dirty="0"/>
              <a:t>Many language bindings</a:t>
            </a:r>
          </a:p>
          <a:p>
            <a:pPr marL="761970" indent="-507987">
              <a:spcBef>
                <a:spcPts val="533"/>
              </a:spcBef>
              <a:defRPr/>
            </a:pPr>
            <a:r>
              <a:rPr lang="en" sz="2000" dirty="0"/>
              <a:t>Supports/provides pre-trained models</a:t>
            </a:r>
          </a:p>
        </p:txBody>
      </p:sp>
      <p:pic>
        <p:nvPicPr>
          <p:cNvPr id="18" name="Shape 307" descr="logo.pn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34" y="1727097"/>
            <a:ext cx="2543023" cy="216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0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10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619" y="531167"/>
            <a:ext cx="6866100" cy="857400"/>
          </a:xfrm>
        </p:spPr>
        <p:txBody>
          <a:bodyPr/>
          <a:lstStyle/>
          <a:p>
            <a:r>
              <a:rPr lang="pl-PL" dirty="0" smtClean="0"/>
              <a:t>Biblioteka </a:t>
            </a:r>
            <a:r>
              <a:rPr lang="pl-PL" dirty="0" err="1" smtClean="0">
                <a:solidFill>
                  <a:srgbClr val="FFC000"/>
                </a:solidFill>
              </a:rPr>
              <a:t>Keras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51840" y="18666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5599" y="1703943"/>
            <a:ext cx="4826002" cy="301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61970" indent="-507987">
              <a:spcBef>
                <a:spcPts val="533"/>
              </a:spcBef>
              <a:buClr>
                <a:srgbClr val="FFB600"/>
              </a:buClr>
              <a:buSzPts val="1800"/>
              <a:buFont typeface="Raleway Light"/>
              <a:buChar char="●"/>
            </a:pP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Neural Network library written in </a:t>
            </a:r>
            <a:r>
              <a:rPr lang="pl-PL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</a:t>
            </a:r>
            <a:r>
              <a:rPr lang="en-US" sz="1800" dirty="0" err="1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ython</a:t>
            </a:r>
            <a:endParaRPr lang="pl-PL" sz="1800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761970" indent="-507987">
              <a:spcBef>
                <a:spcPts val="533"/>
              </a:spcBef>
              <a:buClr>
                <a:srgbClr val="FFB600"/>
              </a:buClr>
              <a:buSzPts val="1800"/>
              <a:buFont typeface="Raleway Light"/>
              <a:buChar char="●"/>
            </a:pP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Design to be simple and </a:t>
            </a:r>
            <a:r>
              <a:rPr lang="en-US" sz="1800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straightforward</a:t>
            </a:r>
            <a:endParaRPr lang="pl-PL" sz="1800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761970" indent="-507987">
              <a:spcBef>
                <a:spcPts val="533"/>
              </a:spcBef>
              <a:buClr>
                <a:srgbClr val="FFB600"/>
              </a:buClr>
              <a:buSzPts val="1800"/>
              <a:buFont typeface="Raleway Light"/>
              <a:buChar char="●"/>
            </a:pP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Built on top of different deep learning</a:t>
            </a:r>
            <a:b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libraries such as </a:t>
            </a:r>
            <a:r>
              <a:rPr lang="en-US" sz="1800" dirty="0" err="1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Tensorflow</a:t>
            </a:r>
            <a:r>
              <a:rPr lang="pl-PL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(Google)</a:t>
            </a:r>
            <a:r>
              <a:rPr lang="en-US" sz="1800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,</a:t>
            </a:r>
            <a:r>
              <a:rPr lang="pl-PL" sz="1800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-US" sz="1800" dirty="0" err="1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Theano</a:t>
            </a:r>
            <a:r>
              <a:rPr lang="pl-PL" sz="1800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pl-PL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(UM)</a:t>
            </a: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and</a:t>
            </a:r>
            <a:r>
              <a:rPr lang="pl-PL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CNTK</a:t>
            </a:r>
            <a:r>
              <a:rPr lang="pl-PL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(MS)</a:t>
            </a:r>
            <a:endParaRPr lang="en-US" sz="1800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7" name="Picture 2" descr="https://www.safaribooksonline.com/library/view/deep-learning-with/9781617294433/03fig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576286"/>
            <a:ext cx="3273446" cy="169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621" y="1757687"/>
            <a:ext cx="1898238" cy="790393"/>
          </a:xfrm>
          <a:prstGeom prst="rect">
            <a:avLst/>
          </a:prstGeom>
        </p:spPr>
      </p:pic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8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 idx="4294967295"/>
          </p:nvPr>
        </p:nvSpPr>
        <p:spPr>
          <a:xfrm>
            <a:off x="681175" y="418403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smtClean="0">
                <a:solidFill>
                  <a:srgbClr val="FFB600"/>
                </a:solidFill>
              </a:rPr>
              <a:t>Agenda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4294967295"/>
          </p:nvPr>
        </p:nvSpPr>
        <p:spPr>
          <a:xfrm>
            <a:off x="685688" y="1851408"/>
            <a:ext cx="8078373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Keras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i </a:t>
            </a: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Tensorflow</a:t>
            </a:r>
            <a:endParaRPr lang="pl-PL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Keras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w 30 sekund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Konwolucyjna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sieć neuronowa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Transfer learning</a:t>
            </a: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Ważne techniki</a:t>
            </a: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800100" lvl="1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Dropout</a:t>
            </a: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800100" lvl="1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Optymizers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60" y="-62120"/>
            <a:ext cx="3114342" cy="2251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err="1" smtClean="0"/>
              <a:t>Keras</a:t>
            </a:r>
            <a:r>
              <a:rPr lang="pl-PL" sz="4400" dirty="0" smtClean="0"/>
              <a:t> </a:t>
            </a:r>
            <a:r>
              <a:rPr lang="pl-PL" sz="4400" dirty="0" err="1" smtClean="0">
                <a:solidFill>
                  <a:srgbClr val="FFC000"/>
                </a:solidFill>
              </a:rPr>
              <a:t>workflow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72" y="1610499"/>
            <a:ext cx="7641771" cy="2609690"/>
          </a:xfrm>
          <a:prstGeom prst="rect">
            <a:avLst/>
          </a:prstGeom>
        </p:spPr>
      </p:pic>
      <p:grpSp>
        <p:nvGrpSpPr>
          <p:cNvPr id="15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6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22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0" name="Shape 341"/>
          <p:cNvGrpSpPr/>
          <p:nvPr/>
        </p:nvGrpSpPr>
        <p:grpSpPr>
          <a:xfrm>
            <a:off x="7928658" y="371176"/>
            <a:ext cx="832264" cy="832591"/>
            <a:chOff x="570875" y="4322250"/>
            <a:chExt cx="443300" cy="443325"/>
          </a:xfrm>
        </p:grpSpPr>
        <p:sp>
          <p:nvSpPr>
            <p:cNvPr id="11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33" y="1103085"/>
            <a:ext cx="4326603" cy="3599543"/>
          </a:xfrm>
          <a:prstGeom prst="rect">
            <a:avLst/>
          </a:prstGeom>
        </p:spPr>
      </p:pic>
      <p:sp>
        <p:nvSpPr>
          <p:cNvPr id="15" name="Shape 135"/>
          <p:cNvSpPr txBox="1">
            <a:spLocks/>
          </p:cNvSpPr>
          <p:nvPr/>
        </p:nvSpPr>
        <p:spPr>
          <a:xfrm>
            <a:off x="660742" y="358137"/>
            <a:ext cx="739072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pl-PL" sz="4400" smtClean="0"/>
              <a:t>Keras </a:t>
            </a:r>
            <a:r>
              <a:rPr lang="pl-PL" sz="4400" smtClean="0">
                <a:solidFill>
                  <a:srgbClr val="FFC000"/>
                </a:solidFill>
              </a:rPr>
              <a:t>workflow</a:t>
            </a:r>
            <a:endParaRPr lang="pl-PL" sz="4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dirty="0" err="1" smtClean="0">
                <a:solidFill>
                  <a:schemeClr val="tx1"/>
                </a:solidFill>
              </a:rPr>
              <a:t>Keras</a:t>
            </a:r>
            <a:r>
              <a:rPr lang="pl-PL" dirty="0" smtClean="0">
                <a:solidFill>
                  <a:schemeClr val="tx1"/>
                </a:solidFill>
              </a:rPr>
              <a:t> in </a:t>
            </a:r>
            <a:r>
              <a:rPr lang="pl-PL" dirty="0" smtClean="0">
                <a:solidFill>
                  <a:schemeClr val="bg1"/>
                </a:solidFill>
              </a:rPr>
              <a:t>30 </a:t>
            </a:r>
            <a:r>
              <a:rPr lang="pl-PL" dirty="0" err="1" smtClean="0">
                <a:solidFill>
                  <a:schemeClr val="bg1"/>
                </a:solidFill>
              </a:rPr>
              <a:t>seconds</a:t>
            </a:r>
            <a:endParaRPr lang="en-US"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2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err="1" smtClean="0"/>
              <a:t>Keras</a:t>
            </a:r>
            <a:r>
              <a:rPr lang="pl-PL" sz="4400" dirty="0" smtClean="0"/>
              <a:t> w </a:t>
            </a:r>
            <a:r>
              <a:rPr lang="pl-PL" sz="4400" dirty="0" smtClean="0">
                <a:solidFill>
                  <a:srgbClr val="FFC000"/>
                </a:solidFill>
              </a:rPr>
              <a:t>30 sekund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87325"/>
          <a:stretch/>
        </p:blipFill>
        <p:spPr>
          <a:xfrm>
            <a:off x="1103615" y="1305161"/>
            <a:ext cx="5097561" cy="381972"/>
          </a:xfrm>
          <a:prstGeom prst="rect">
            <a:avLst/>
          </a:prstGeom>
        </p:spPr>
      </p:pic>
      <p:grpSp>
        <p:nvGrpSpPr>
          <p:cNvPr id="15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93" y="1740122"/>
            <a:ext cx="4707810" cy="1048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96" y="2864592"/>
            <a:ext cx="7424670" cy="16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err="1" smtClean="0"/>
              <a:t>Keras</a:t>
            </a:r>
            <a:r>
              <a:rPr lang="pl-PL" sz="4400" dirty="0" smtClean="0"/>
              <a:t> w </a:t>
            </a:r>
            <a:r>
              <a:rPr lang="pl-PL" sz="4400" dirty="0" smtClean="0">
                <a:solidFill>
                  <a:srgbClr val="FFC000"/>
                </a:solidFill>
              </a:rPr>
              <a:t>30 sekund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84526"/>
          <a:stretch/>
        </p:blipFill>
        <p:spPr>
          <a:xfrm>
            <a:off x="914108" y="1502230"/>
            <a:ext cx="7228407" cy="416722"/>
          </a:xfrm>
          <a:prstGeom prst="rect">
            <a:avLst/>
          </a:prstGeom>
        </p:spPr>
      </p:pic>
      <p:grpSp>
        <p:nvGrpSpPr>
          <p:cNvPr id="15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20" y="2026588"/>
            <a:ext cx="7200565" cy="91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err="1" smtClean="0"/>
              <a:t>Keras</a:t>
            </a:r>
            <a:r>
              <a:rPr lang="pl-PL" sz="4400" dirty="0" smtClean="0"/>
              <a:t> w </a:t>
            </a:r>
            <a:r>
              <a:rPr lang="pl-PL" sz="4400" dirty="0" smtClean="0">
                <a:solidFill>
                  <a:srgbClr val="FFC000"/>
                </a:solidFill>
              </a:rPr>
              <a:t>30 sekund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4224"/>
          <a:stretch/>
        </p:blipFill>
        <p:spPr>
          <a:xfrm>
            <a:off x="917561" y="1516144"/>
            <a:ext cx="7129689" cy="415688"/>
          </a:xfrm>
          <a:prstGeom prst="rect">
            <a:avLst/>
          </a:prstGeom>
        </p:spPr>
      </p:pic>
      <p:grpSp>
        <p:nvGrpSpPr>
          <p:cNvPr id="15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76" y="2038619"/>
            <a:ext cx="6689769" cy="9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err="1" smtClean="0"/>
              <a:t>Keras</a:t>
            </a:r>
            <a:r>
              <a:rPr lang="pl-PL" sz="4400" dirty="0" smtClean="0"/>
              <a:t> w </a:t>
            </a:r>
            <a:r>
              <a:rPr lang="pl-PL" sz="4400" dirty="0" smtClean="0">
                <a:solidFill>
                  <a:srgbClr val="FFC000"/>
                </a:solidFill>
              </a:rPr>
              <a:t>30 sekund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5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99" y="2215837"/>
            <a:ext cx="3558861" cy="10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dirty="0" err="1" smtClean="0">
                <a:solidFill>
                  <a:schemeClr val="bg1"/>
                </a:solidFill>
              </a:rPr>
              <a:t>Keras</a:t>
            </a:r>
            <a:r>
              <a:rPr lang="pl-PL" dirty="0" smtClean="0">
                <a:solidFill>
                  <a:schemeClr val="bg1"/>
                </a:solidFill>
              </a:rPr>
              <a:t>: k</a:t>
            </a:r>
            <a:r>
              <a:rPr lang="en-US" dirty="0" err="1" smtClean="0">
                <a:solidFill>
                  <a:schemeClr val="bg1"/>
                </a:solidFill>
              </a:rPr>
              <a:t>luczowe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pl-PL" b="1" dirty="0" smtClean="0">
                <a:solidFill>
                  <a:schemeClr val="tx1"/>
                </a:solidFill>
              </a:rPr>
              <a:t>definicje</a:t>
            </a:r>
            <a:r>
              <a:rPr lang="pl-PL" dirty="0" smtClean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21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33326" y="406556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559620" y="1134618"/>
            <a:ext cx="4789712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761970" indent="-304792">
              <a:spcBef>
                <a:spcPts val="533"/>
              </a:spcBef>
              <a:defRPr/>
            </a:pPr>
            <a:r>
              <a:rPr lang="pl-PL" sz="2800" dirty="0" err="1" smtClean="0"/>
              <a:t>Sequential</a:t>
            </a:r>
            <a:endParaRPr lang="pl-PL" sz="2800" dirty="0" smtClean="0"/>
          </a:p>
          <a:p>
            <a:pPr marL="761970" indent="-304792">
              <a:spcBef>
                <a:spcPts val="533"/>
              </a:spcBef>
              <a:defRPr/>
            </a:pPr>
            <a:r>
              <a:rPr lang="en" sz="2800" dirty="0" smtClean="0"/>
              <a:t>Dense</a:t>
            </a:r>
            <a:endParaRPr lang="en" sz="2800" dirty="0"/>
          </a:p>
          <a:p>
            <a:pPr marL="761970" indent="-304792">
              <a:spcBef>
                <a:spcPts val="533"/>
              </a:spcBef>
              <a:defRPr/>
            </a:pPr>
            <a:r>
              <a:rPr lang="en" sz="2800" dirty="0"/>
              <a:t>Activation</a:t>
            </a:r>
          </a:p>
          <a:p>
            <a:pPr marL="761970" indent="-304792">
              <a:spcBef>
                <a:spcPts val="533"/>
              </a:spcBef>
              <a:defRPr/>
            </a:pPr>
            <a:r>
              <a:rPr lang="en" sz="2800" dirty="0"/>
              <a:t>Optimizer</a:t>
            </a:r>
          </a:p>
          <a:p>
            <a:pPr marL="761970" indent="-304792">
              <a:spcBef>
                <a:spcPts val="533"/>
              </a:spcBef>
              <a:defRPr/>
            </a:pPr>
            <a:r>
              <a:rPr lang="en" sz="2800" dirty="0"/>
              <a:t>Loss</a:t>
            </a:r>
          </a:p>
          <a:p>
            <a:pPr marL="761970" indent="-304792">
              <a:spcBef>
                <a:spcPts val="533"/>
              </a:spcBef>
              <a:defRPr/>
            </a:pPr>
            <a:r>
              <a:rPr lang="en" sz="2800" dirty="0" smtClean="0"/>
              <a:t>Epochs</a:t>
            </a:r>
            <a:endParaRPr lang="pl-PL" sz="2800" dirty="0" smtClean="0"/>
          </a:p>
          <a:p>
            <a:pPr marL="761970" indent="-304792">
              <a:spcBef>
                <a:spcPts val="533"/>
              </a:spcBef>
              <a:defRPr/>
            </a:pPr>
            <a:r>
              <a:rPr lang="pl-PL" sz="2800" dirty="0" err="1" smtClean="0"/>
              <a:t>Dropout</a:t>
            </a:r>
            <a:endParaRPr lang="en" sz="2800" dirty="0"/>
          </a:p>
          <a:p>
            <a:pPr marL="0" indent="0">
              <a:lnSpc>
                <a:spcPct val="70000"/>
              </a:lnSpc>
              <a:buNone/>
            </a:pPr>
            <a:endParaRPr lang="pl-PL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614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518939" y="1726739"/>
            <a:ext cx="3965975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defRPr/>
            </a:pPr>
            <a:r>
              <a:rPr lang="en" sz="2400" dirty="0" smtClean="0"/>
              <a:t>Sequential</a:t>
            </a:r>
            <a:endParaRPr lang="pl-PL" sz="2400" dirty="0" smtClean="0"/>
          </a:p>
          <a:p>
            <a:pPr marL="742950" lvl="1" indent="-285750">
              <a:defRPr/>
            </a:pPr>
            <a:r>
              <a:rPr lang="en" sz="2400" dirty="0" smtClean="0"/>
              <a:t>A </a:t>
            </a:r>
            <a:r>
              <a:rPr lang="en" sz="2400" dirty="0"/>
              <a:t>set of layers connected in series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4761140" y="1592263"/>
            <a:ext cx="3577318" cy="2370138"/>
            <a:chOff x="4499882" y="1577748"/>
            <a:chExt cx="4143375" cy="2681287"/>
          </a:xfrm>
        </p:grpSpPr>
        <p:pic>
          <p:nvPicPr>
            <p:cNvPr id="11" name="Shape 420" descr="neural-net.png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882" y="1577748"/>
              <a:ext cx="4143375" cy="206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Shape 422"/>
            <p:cNvSpPr>
              <a:spLocks noChangeArrowheads="1"/>
            </p:cNvSpPr>
            <p:nvPr/>
          </p:nvSpPr>
          <p:spPr bwMode="auto">
            <a:xfrm>
              <a:off x="5042807" y="3831998"/>
              <a:ext cx="503238" cy="427037"/>
            </a:xfrm>
            <a:prstGeom prst="rightArrow">
              <a:avLst>
                <a:gd name="adj1" fmla="val 50000"/>
                <a:gd name="adj2" fmla="val 49844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Shape 423"/>
            <p:cNvSpPr>
              <a:spLocks noChangeArrowheads="1"/>
            </p:cNvSpPr>
            <p:nvPr/>
          </p:nvSpPr>
          <p:spPr bwMode="auto">
            <a:xfrm>
              <a:off x="5865132" y="3831998"/>
              <a:ext cx="504825" cy="427037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Shape 424"/>
            <p:cNvSpPr>
              <a:spLocks noChangeArrowheads="1"/>
            </p:cNvSpPr>
            <p:nvPr/>
          </p:nvSpPr>
          <p:spPr bwMode="auto">
            <a:xfrm>
              <a:off x="6689045" y="3831998"/>
              <a:ext cx="503237" cy="427037"/>
            </a:xfrm>
            <a:prstGeom prst="rightArrow">
              <a:avLst>
                <a:gd name="adj1" fmla="val 50000"/>
                <a:gd name="adj2" fmla="val 49844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Shape 425"/>
            <p:cNvSpPr>
              <a:spLocks noChangeArrowheads="1"/>
            </p:cNvSpPr>
            <p:nvPr/>
          </p:nvSpPr>
          <p:spPr bwMode="auto">
            <a:xfrm>
              <a:off x="7617732" y="3831998"/>
              <a:ext cx="504825" cy="427037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6" name="Shape 421"/>
          <p:cNvSpPr txBox="1">
            <a:spLocks noChangeArrowheads="1"/>
          </p:cNvSpPr>
          <p:nvPr/>
        </p:nvSpPr>
        <p:spPr bwMode="auto">
          <a:xfrm>
            <a:off x="5061632" y="4155622"/>
            <a:ext cx="3008312" cy="48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dirty="0">
                <a:latin typeface="Raleway Light" panose="020B0604020202020204" charset="-18"/>
              </a:rPr>
              <a:t>Layers connected in a sequence.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763" y="3400317"/>
            <a:ext cx="2642822" cy="95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6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2" y="3394557"/>
            <a:ext cx="7953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>
                <a:solidFill>
                  <a:schemeClr val="bg1"/>
                </a:solidFill>
              </a:rPr>
              <a:t>Machine learning </a:t>
            </a:r>
            <a:br>
              <a:rPr lang="pl-PL" dirty="0" smtClean="0">
                <a:solidFill>
                  <a:schemeClr val="bg1"/>
                </a:solidFill>
              </a:rPr>
            </a:br>
            <a:r>
              <a:rPr lang="pl-PL" dirty="0" err="1" smtClean="0">
                <a:solidFill>
                  <a:schemeClr val="tx1"/>
                </a:solidFill>
              </a:rPr>
              <a:t>building</a:t>
            </a:r>
            <a:r>
              <a:rPr lang="pl-PL" dirty="0" smtClean="0">
                <a:solidFill>
                  <a:schemeClr val="tx1"/>
                </a:solidFill>
              </a:rPr>
              <a:t> </a:t>
            </a:r>
            <a:r>
              <a:rPr lang="pl-PL" dirty="0" err="1" smtClean="0">
                <a:solidFill>
                  <a:schemeClr val="tx1"/>
                </a:solidFill>
              </a:rPr>
              <a:t>blocks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265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546944" y="1344361"/>
            <a:ext cx="4045805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defRPr/>
            </a:pPr>
            <a:r>
              <a:rPr lang="en" sz="2400" dirty="0" smtClean="0"/>
              <a:t>Dense</a:t>
            </a:r>
            <a:endParaRPr lang="pl-PL" sz="2400" dirty="0" smtClean="0"/>
          </a:p>
          <a:p>
            <a:pPr marL="742950" lvl="1" indent="-285750">
              <a:defRPr/>
            </a:pPr>
            <a:r>
              <a:rPr lang="en" sz="2400" dirty="0" smtClean="0"/>
              <a:t>Densely </a:t>
            </a:r>
            <a:r>
              <a:rPr lang="en" sz="2400" dirty="0"/>
              <a:t>connected layers, where every node is connected to every other node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28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4866727" y="1483524"/>
            <a:ext cx="3352346" cy="1976664"/>
            <a:chOff x="4376511" y="1389063"/>
            <a:chExt cx="4143375" cy="2503487"/>
          </a:xfrm>
        </p:grpSpPr>
        <p:pic>
          <p:nvPicPr>
            <p:cNvPr id="11" name="Shape 408" descr="neural-net.png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511" y="1389063"/>
              <a:ext cx="4143375" cy="206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Shape 409"/>
            <p:cNvSpPr>
              <a:spLocks noChangeArrowheads="1"/>
            </p:cNvSpPr>
            <p:nvPr/>
          </p:nvSpPr>
          <p:spPr bwMode="auto">
            <a:xfrm>
              <a:off x="4957536" y="3452813"/>
              <a:ext cx="336550" cy="439737"/>
            </a:xfrm>
            <a:prstGeom prst="upArrow">
              <a:avLst>
                <a:gd name="adj1" fmla="val 50000"/>
                <a:gd name="adj2" fmla="val 49917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Shape 410"/>
            <p:cNvSpPr>
              <a:spLocks noChangeArrowheads="1"/>
            </p:cNvSpPr>
            <p:nvPr/>
          </p:nvSpPr>
          <p:spPr bwMode="auto">
            <a:xfrm>
              <a:off x="5819549" y="3452813"/>
              <a:ext cx="336550" cy="439737"/>
            </a:xfrm>
            <a:prstGeom prst="upArrow">
              <a:avLst>
                <a:gd name="adj1" fmla="val 50000"/>
                <a:gd name="adj2" fmla="val 49917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Shape 411"/>
            <p:cNvSpPr>
              <a:spLocks noChangeArrowheads="1"/>
            </p:cNvSpPr>
            <p:nvPr/>
          </p:nvSpPr>
          <p:spPr bwMode="auto">
            <a:xfrm>
              <a:off x="6603774" y="3452813"/>
              <a:ext cx="336550" cy="439737"/>
            </a:xfrm>
            <a:prstGeom prst="upArrow">
              <a:avLst>
                <a:gd name="adj1" fmla="val 50000"/>
                <a:gd name="adj2" fmla="val 49917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" name="Shape 412"/>
            <p:cNvSpPr>
              <a:spLocks noChangeArrowheads="1"/>
            </p:cNvSpPr>
            <p:nvPr/>
          </p:nvSpPr>
          <p:spPr bwMode="auto">
            <a:xfrm>
              <a:off x="7543574" y="3452813"/>
              <a:ext cx="334962" cy="439737"/>
            </a:xfrm>
            <a:prstGeom prst="upArrow">
              <a:avLst>
                <a:gd name="adj1" fmla="val 50000"/>
                <a:gd name="adj2" fmla="val 50154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7" name="Shape 413"/>
          <p:cNvSpPr txBox="1">
            <a:spLocks noChangeArrowheads="1"/>
          </p:cNvSpPr>
          <p:nvPr/>
        </p:nvSpPr>
        <p:spPr bwMode="auto">
          <a:xfrm>
            <a:off x="4815502" y="3546738"/>
            <a:ext cx="3563937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dirty="0">
                <a:latin typeface="Raleway Light" panose="020B0604020202020204" charset="-18"/>
              </a:rPr>
              <a:t>Each node in each layer is connected to every other node in the next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18" y="3493791"/>
            <a:ext cx="3518212" cy="10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1008032" y="1503096"/>
            <a:ext cx="6709174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defRPr/>
            </a:pPr>
            <a:r>
              <a:rPr lang="en" sz="2400" dirty="0" smtClean="0"/>
              <a:t>Optimizer</a:t>
            </a:r>
            <a:endParaRPr lang="pl-PL" sz="2400" dirty="0" smtClean="0"/>
          </a:p>
          <a:p>
            <a:pPr marL="742950" lvl="1" indent="-285750">
              <a:defRPr/>
            </a:pPr>
            <a:r>
              <a:rPr lang="en-US" sz="2000" dirty="0" smtClean="0"/>
              <a:t>the </a:t>
            </a:r>
            <a:r>
              <a:rPr lang="en-US" sz="2000" dirty="0"/>
              <a:t>mechanism through which the network will update itself </a:t>
            </a:r>
            <a:r>
              <a:rPr lang="pl-PL" sz="2000" dirty="0" smtClean="0"/>
              <a:t>(</a:t>
            </a:r>
            <a:r>
              <a:rPr lang="en-US" sz="2000" dirty="0" smtClean="0"/>
              <a:t>based </a:t>
            </a:r>
            <a:r>
              <a:rPr lang="en-US" sz="2000" dirty="0"/>
              <a:t>on the data it </a:t>
            </a:r>
            <a:r>
              <a:rPr lang="en-US" sz="2000" dirty="0" smtClean="0"/>
              <a:t>sees</a:t>
            </a:r>
            <a:r>
              <a:rPr lang="pl-PL" sz="2000" dirty="0" smtClean="0"/>
              <a:t>)</a:t>
            </a:r>
            <a:r>
              <a:rPr lang="en-US" sz="2000" dirty="0" smtClean="0"/>
              <a:t> </a:t>
            </a:r>
            <a:r>
              <a:rPr lang="pl-PL" sz="2000" dirty="0" smtClean="0"/>
              <a:t>to </a:t>
            </a:r>
            <a:r>
              <a:rPr lang="pl-PL" sz="2000" dirty="0" err="1" smtClean="0"/>
              <a:t>minimize</a:t>
            </a:r>
            <a:r>
              <a:rPr lang="en-US" sz="2000" dirty="0" smtClean="0"/>
              <a:t> </a:t>
            </a:r>
            <a:r>
              <a:rPr lang="en-US" sz="2000" dirty="0"/>
              <a:t>its loss function</a:t>
            </a:r>
            <a:r>
              <a:rPr lang="en-US" sz="2000" dirty="0" smtClean="0"/>
              <a:t>.</a:t>
            </a:r>
            <a:endParaRPr lang="pl-PL" sz="2000" dirty="0" smtClean="0"/>
          </a:p>
          <a:p>
            <a:pPr marL="742950" lvl="1" indent="-285750">
              <a:defRPr/>
            </a:pPr>
            <a:r>
              <a:rPr lang="en" sz="2000" dirty="0" smtClean="0"/>
              <a:t>Optimization algorithms for network</a:t>
            </a:r>
            <a:r>
              <a:rPr lang="pl-PL" sz="2000" dirty="0" smtClean="0"/>
              <a:t>: </a:t>
            </a:r>
            <a:r>
              <a:rPr lang="pl-PL" sz="2000" dirty="0"/>
              <a:t>(</a:t>
            </a:r>
            <a:r>
              <a:rPr lang="en" sz="2000" dirty="0"/>
              <a:t>SGD (Gradient Descent)</a:t>
            </a:r>
            <a:r>
              <a:rPr lang="pl-PL" sz="2000" dirty="0"/>
              <a:t>, </a:t>
            </a:r>
            <a:r>
              <a:rPr lang="en" sz="2000" dirty="0"/>
              <a:t>Adam</a:t>
            </a:r>
            <a:r>
              <a:rPr lang="pl-PL" sz="2000" dirty="0"/>
              <a:t>, </a:t>
            </a:r>
            <a:r>
              <a:rPr lang="en" sz="2000" dirty="0"/>
              <a:t>etc.</a:t>
            </a:r>
            <a:r>
              <a:rPr lang="pl-PL" sz="2000" dirty="0"/>
              <a:t>)</a:t>
            </a:r>
            <a:endParaRPr lang="en" sz="2000" dirty="0"/>
          </a:p>
          <a:p>
            <a:pPr marL="0" indent="0">
              <a:lnSpc>
                <a:spcPct val="70000"/>
              </a:lnSpc>
              <a:buNone/>
            </a:pPr>
            <a:endParaRPr lang="pl-PL" alt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83" y="3722848"/>
            <a:ext cx="7559898" cy="9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1019069" y="1474273"/>
            <a:ext cx="6208432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342900">
              <a:defRPr/>
            </a:pPr>
            <a:r>
              <a:rPr lang="en" sz="2400" dirty="0">
                <a:solidFill>
                  <a:schemeClr val="bg2"/>
                </a:solidFill>
              </a:rPr>
              <a:t>Loss </a:t>
            </a:r>
            <a:r>
              <a:rPr lang="en" sz="2400" dirty="0" smtClean="0">
                <a:solidFill>
                  <a:schemeClr val="bg2"/>
                </a:solidFill>
              </a:rPr>
              <a:t>Function</a:t>
            </a:r>
            <a:endParaRPr lang="pl-PL" sz="2400" dirty="0" smtClean="0">
              <a:solidFill>
                <a:schemeClr val="bg2"/>
              </a:solidFill>
            </a:endParaRPr>
          </a:p>
          <a:p>
            <a:pPr marL="800100" lvl="1">
              <a:defRPr/>
            </a:pPr>
            <a:r>
              <a:rPr lang="en" sz="2400" dirty="0" smtClean="0">
                <a:solidFill>
                  <a:schemeClr val="bg2"/>
                </a:solidFill>
              </a:rPr>
              <a:t>Method </a:t>
            </a:r>
            <a:r>
              <a:rPr lang="en" sz="2400" dirty="0">
                <a:solidFill>
                  <a:schemeClr val="bg2"/>
                </a:solidFill>
              </a:rPr>
              <a:t>of calculating </a:t>
            </a:r>
            <a:r>
              <a:rPr lang="en" sz="2400" dirty="0" smtClean="0">
                <a:solidFill>
                  <a:schemeClr val="bg2"/>
                </a:solidFill>
              </a:rPr>
              <a:t>errors</a:t>
            </a:r>
            <a:endParaRPr lang="pl-PL" sz="2400" dirty="0" smtClean="0">
              <a:solidFill>
                <a:schemeClr val="bg2"/>
              </a:solidFill>
            </a:endParaRPr>
          </a:p>
          <a:p>
            <a:pPr marL="1257300" lvl="2">
              <a:defRPr/>
            </a:pPr>
            <a:r>
              <a:rPr lang="en" sz="2400" dirty="0" smtClean="0">
                <a:solidFill>
                  <a:schemeClr val="bg2"/>
                </a:solidFill>
              </a:rPr>
              <a:t>Mean </a:t>
            </a:r>
            <a:r>
              <a:rPr lang="en" sz="2400" dirty="0">
                <a:solidFill>
                  <a:schemeClr val="bg2"/>
                </a:solidFill>
              </a:rPr>
              <a:t>squared </a:t>
            </a:r>
            <a:r>
              <a:rPr lang="en" sz="2400" dirty="0" smtClean="0">
                <a:solidFill>
                  <a:schemeClr val="bg2"/>
                </a:solidFill>
              </a:rPr>
              <a:t>error</a:t>
            </a:r>
            <a:endParaRPr lang="pl-PL" sz="2400" dirty="0" smtClean="0">
              <a:solidFill>
                <a:schemeClr val="bg2"/>
              </a:solidFill>
            </a:endParaRPr>
          </a:p>
          <a:p>
            <a:pPr marL="1257300" lvl="2">
              <a:defRPr/>
            </a:pPr>
            <a:r>
              <a:rPr lang="en" sz="2400" dirty="0" smtClean="0">
                <a:solidFill>
                  <a:schemeClr val="bg2"/>
                </a:solidFill>
              </a:rPr>
              <a:t>Binary cross-entropy</a:t>
            </a:r>
            <a:endParaRPr lang="pl-PL" sz="2400" dirty="0" smtClean="0">
              <a:solidFill>
                <a:schemeClr val="bg2"/>
              </a:solidFill>
            </a:endParaRPr>
          </a:p>
          <a:p>
            <a:pPr marL="1257300" lvl="2">
              <a:defRPr/>
            </a:pPr>
            <a:r>
              <a:rPr lang="en" sz="2400" dirty="0" smtClean="0">
                <a:solidFill>
                  <a:schemeClr val="bg2"/>
                </a:solidFill>
              </a:rPr>
              <a:t>etc</a:t>
            </a:r>
            <a:r>
              <a:rPr lang="en" sz="2400" dirty="0">
                <a:solidFill>
                  <a:schemeClr val="bg2"/>
                </a:solidFill>
              </a:rPr>
              <a:t>.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48" y="3632305"/>
            <a:ext cx="7456868" cy="9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7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961624" y="1755768"/>
            <a:ext cx="6099575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defRPr/>
            </a:pPr>
            <a:r>
              <a:rPr lang="en" sz="2400" dirty="0" smtClean="0"/>
              <a:t>Epoch</a:t>
            </a:r>
            <a:r>
              <a:rPr lang="pl-PL" sz="2400" dirty="0" smtClean="0"/>
              <a:t> </a:t>
            </a:r>
          </a:p>
          <a:p>
            <a:pPr marL="742950" lvl="1" indent="-285750">
              <a:defRPr/>
            </a:pPr>
            <a:r>
              <a:rPr lang="en" sz="2400" dirty="0" smtClean="0"/>
              <a:t>One </a:t>
            </a:r>
            <a:r>
              <a:rPr lang="en" sz="2400" dirty="0"/>
              <a:t>pass over the full data </a:t>
            </a:r>
            <a:r>
              <a:rPr lang="en" sz="2400" dirty="0" smtClean="0"/>
              <a:t>se</a:t>
            </a:r>
            <a:r>
              <a:rPr lang="pl-PL" sz="2400" dirty="0" smtClean="0"/>
              <a:t>t</a:t>
            </a:r>
          </a:p>
          <a:p>
            <a:pPr marL="742950" lvl="1" indent="-285750">
              <a:defRPr/>
            </a:pPr>
            <a:r>
              <a:rPr lang="en" sz="2400" dirty="0" smtClean="0"/>
              <a:t>More </a:t>
            </a:r>
            <a:r>
              <a:rPr lang="en" sz="2400" dirty="0"/>
              <a:t>passes = more refined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494" y="3302029"/>
            <a:ext cx="6601027" cy="12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6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691167" y="1433795"/>
            <a:ext cx="7238947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defRPr/>
            </a:pPr>
            <a:r>
              <a:rPr lang="pl-PL" sz="2400" dirty="0" err="1" smtClean="0"/>
              <a:t>Dropout</a:t>
            </a:r>
            <a:endParaRPr lang="pl-PL" sz="2400" dirty="0" smtClean="0"/>
          </a:p>
          <a:p>
            <a:pPr marL="742950" lvl="1" indent="-285750">
              <a:defRPr/>
            </a:pPr>
            <a:r>
              <a:rPr lang="en-US" sz="2000" dirty="0"/>
              <a:t>The term </a:t>
            </a:r>
            <a:r>
              <a:rPr lang="en-US" sz="2000" dirty="0" smtClean="0"/>
              <a:t>refers </a:t>
            </a:r>
            <a:r>
              <a:rPr lang="en-US" sz="2000" dirty="0"/>
              <a:t>to dropping out units </a:t>
            </a:r>
            <a:r>
              <a:rPr lang="en-US" sz="2000" dirty="0" smtClean="0"/>
              <a:t>in </a:t>
            </a:r>
            <a:r>
              <a:rPr lang="en-US" sz="2000" dirty="0"/>
              <a:t>a neural </a:t>
            </a:r>
            <a:r>
              <a:rPr lang="en-US" sz="2000" dirty="0" smtClean="0"/>
              <a:t>network</a:t>
            </a:r>
            <a:r>
              <a:rPr lang="pl-PL" sz="2000" dirty="0" smtClean="0"/>
              <a:t> (</a:t>
            </a:r>
            <a:r>
              <a:rPr lang="en-US" sz="2000" dirty="0" smtClean="0"/>
              <a:t>we temporarily </a:t>
            </a:r>
            <a:r>
              <a:rPr lang="en-US" sz="2000" dirty="0" err="1" smtClean="0"/>
              <a:t>remov</a:t>
            </a:r>
            <a:r>
              <a:rPr lang="pl-PL" sz="2000" dirty="0" smtClean="0"/>
              <a:t>e</a:t>
            </a:r>
            <a:r>
              <a:rPr lang="en-US" sz="2000" dirty="0" smtClean="0"/>
              <a:t> </a:t>
            </a:r>
            <a:r>
              <a:rPr lang="pl-PL" sz="2000" dirty="0" err="1" smtClean="0"/>
              <a:t>them</a:t>
            </a:r>
            <a:r>
              <a:rPr lang="pl-PL" sz="2000" dirty="0" smtClean="0"/>
              <a:t> </a:t>
            </a:r>
            <a:r>
              <a:rPr lang="en-US" sz="2000" dirty="0" smtClean="0"/>
              <a:t>from </a:t>
            </a:r>
            <a:r>
              <a:rPr lang="en-US" sz="2000" dirty="0"/>
              <a:t>the network, along with all its </a:t>
            </a:r>
            <a:r>
              <a:rPr lang="en-US" sz="2000" dirty="0" smtClean="0"/>
              <a:t>connections</a:t>
            </a:r>
            <a:r>
              <a:rPr lang="pl-PL" sz="2000" dirty="0" smtClean="0"/>
              <a:t>)</a:t>
            </a:r>
            <a:r>
              <a:rPr lang="en-US" sz="2000" dirty="0" smtClean="0"/>
              <a:t>. </a:t>
            </a:r>
            <a:r>
              <a:rPr lang="en-US" sz="2000" dirty="0"/>
              <a:t>The choice of which units to drop is </a:t>
            </a:r>
            <a:r>
              <a:rPr lang="en-US" sz="2000" dirty="0" smtClean="0"/>
              <a:t>random</a:t>
            </a:r>
            <a:r>
              <a:rPr lang="pl-PL" sz="2000" dirty="0" smtClean="0"/>
              <a:t> (</a:t>
            </a:r>
            <a:r>
              <a:rPr lang="en-US" sz="2000" dirty="0" smtClean="0"/>
              <a:t>each </a:t>
            </a:r>
            <a:r>
              <a:rPr lang="en-US" sz="2000" dirty="0"/>
              <a:t>unit is </a:t>
            </a:r>
            <a:r>
              <a:rPr lang="en-US" sz="2000" dirty="0" smtClean="0"/>
              <a:t>re</a:t>
            </a:r>
            <a:r>
              <a:rPr lang="pl-PL" sz="2000" dirty="0" err="1" smtClean="0"/>
              <a:t>moved</a:t>
            </a:r>
            <a:r>
              <a:rPr lang="en-US" sz="2000" dirty="0" smtClean="0"/>
              <a:t> </a:t>
            </a:r>
            <a:r>
              <a:rPr lang="en-US" sz="2000" dirty="0"/>
              <a:t>with a fixed </a:t>
            </a:r>
            <a:r>
              <a:rPr lang="en-US" sz="2000" dirty="0" smtClean="0"/>
              <a:t>probability</a:t>
            </a:r>
            <a:r>
              <a:rPr lang="pl-PL" sz="2000" dirty="0" smtClean="0"/>
              <a:t>)</a:t>
            </a:r>
            <a:endParaRPr lang="pl-PL" alt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041" y="3603134"/>
            <a:ext cx="35528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6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2" y="3394557"/>
            <a:ext cx="7953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dirty="0" smtClean="0"/>
              <a:t>Sieci </a:t>
            </a:r>
            <a:r>
              <a:rPr lang="pl-PL" dirty="0" err="1" smtClean="0">
                <a:solidFill>
                  <a:schemeClr val="bg1"/>
                </a:solidFill>
              </a:rPr>
              <a:t>konwolucyjne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585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5400" dirty="0" err="1"/>
              <a:t>Konwo</a:t>
            </a:r>
            <a:r>
              <a:rPr lang="pl-PL" sz="5400" dirty="0"/>
              <a:t>.. </a:t>
            </a:r>
            <a:r>
              <a:rPr lang="pl-PL" sz="5400" dirty="0">
                <a:solidFill>
                  <a:srgbClr val="FFC000"/>
                </a:solidFill>
              </a:rPr>
              <a:t>co</a:t>
            </a:r>
            <a:r>
              <a:rPr lang="pl-PL" sz="5400" dirty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3" y="1286134"/>
            <a:ext cx="3714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5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83302" y="41224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smtClean="0"/>
              <a:t>Sieć </a:t>
            </a:r>
            <a:r>
              <a:rPr lang="pl-PL" sz="4400" dirty="0" err="1" smtClean="0">
                <a:solidFill>
                  <a:srgbClr val="FFC000"/>
                </a:solidFill>
              </a:rPr>
              <a:t>konwolucyjna</a:t>
            </a:r>
            <a:r>
              <a:rPr lang="pl-PL" sz="4400" dirty="0" smtClean="0"/>
              <a:t> w </a:t>
            </a:r>
            <a:r>
              <a:rPr lang="pl-PL" sz="4400" dirty="0" err="1" smtClean="0"/>
              <a:t>keras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3" y="1506827"/>
            <a:ext cx="8076057" cy="271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AI we </a:t>
            </a:r>
            <a:r>
              <a:rPr lang="pl-PL" dirty="0" smtClean="0">
                <a:solidFill>
                  <a:schemeClr val="bg1"/>
                </a:solidFill>
              </a:rPr>
              <a:t>wdrożeniach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018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90934" y="299881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/>
              <a:t>T</a:t>
            </a:r>
            <a:r>
              <a:rPr lang="pl-PL" sz="4800" dirty="0" err="1" smtClean="0"/>
              <a:t>rening</a:t>
            </a:r>
            <a:r>
              <a:rPr lang="en-US" sz="4800" dirty="0" smtClean="0"/>
              <a:t> </a:t>
            </a:r>
            <a:r>
              <a:rPr lang="en-US" sz="4800" dirty="0"/>
              <a:t>vs. </a:t>
            </a:r>
            <a:r>
              <a:rPr lang="en-US" sz="4800" dirty="0">
                <a:solidFill>
                  <a:srgbClr val="FFC000"/>
                </a:solidFill>
              </a:rPr>
              <a:t>inference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1756378" y="1255690"/>
            <a:ext cx="5552384" cy="3454882"/>
            <a:chOff x="1466602" y="1205339"/>
            <a:chExt cx="5638088" cy="3479476"/>
          </a:xfrm>
        </p:grpSpPr>
        <p:sp>
          <p:nvSpPr>
            <p:cNvPr id="122" name="Rectangle 121"/>
            <p:cNvSpPr/>
            <p:nvPr/>
          </p:nvSpPr>
          <p:spPr>
            <a:xfrm>
              <a:off x="2060074" y="1792332"/>
              <a:ext cx="800047" cy="527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3560163" y="1775770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3560163" y="2058423"/>
              <a:ext cx="218195" cy="2108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3560163" y="2339971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560163" y="2622624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4214746" y="2481298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4214746" y="2198645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214746" y="1917097"/>
              <a:ext cx="218195" cy="2108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4795463" y="2481298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4795463" y="2198645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4795463" y="1917097"/>
              <a:ext cx="218195" cy="2108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cxnSp>
          <p:nvCxnSpPr>
            <p:cNvPr id="133" name="Straight Connector 132"/>
            <p:cNvCxnSpPr>
              <a:stCxn id="123" idx="6"/>
              <a:endCxn id="129" idx="2"/>
            </p:cNvCxnSpPr>
            <p:nvPr/>
          </p:nvCxnSpPr>
          <p:spPr>
            <a:xfrm>
              <a:off x="3778357" y="1881765"/>
              <a:ext cx="436389" cy="14132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23" idx="6"/>
              <a:endCxn id="128" idx="2"/>
            </p:cNvCxnSpPr>
            <p:nvPr/>
          </p:nvCxnSpPr>
          <p:spPr>
            <a:xfrm>
              <a:off x="3778357" y="1881765"/>
              <a:ext cx="436389" cy="42287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23" idx="6"/>
              <a:endCxn id="127" idx="2"/>
            </p:cNvCxnSpPr>
            <p:nvPr/>
          </p:nvCxnSpPr>
          <p:spPr>
            <a:xfrm>
              <a:off x="3778357" y="1881765"/>
              <a:ext cx="436389" cy="705527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24" idx="6"/>
              <a:endCxn id="129" idx="2"/>
            </p:cNvCxnSpPr>
            <p:nvPr/>
          </p:nvCxnSpPr>
          <p:spPr>
            <a:xfrm flipV="1">
              <a:off x="3778357" y="2023091"/>
              <a:ext cx="436389" cy="14022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25" idx="6"/>
              <a:endCxn id="128" idx="2"/>
            </p:cNvCxnSpPr>
            <p:nvPr/>
          </p:nvCxnSpPr>
          <p:spPr>
            <a:xfrm flipV="1">
              <a:off x="3778357" y="2304640"/>
              <a:ext cx="436389" cy="14132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4" idx="6"/>
              <a:endCxn id="128" idx="2"/>
            </p:cNvCxnSpPr>
            <p:nvPr/>
          </p:nvCxnSpPr>
          <p:spPr>
            <a:xfrm>
              <a:off x="3778357" y="2163314"/>
              <a:ext cx="436389" cy="14132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24" idx="6"/>
              <a:endCxn id="127" idx="2"/>
            </p:cNvCxnSpPr>
            <p:nvPr/>
          </p:nvCxnSpPr>
          <p:spPr>
            <a:xfrm>
              <a:off x="3778357" y="2163314"/>
              <a:ext cx="436389" cy="42397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25" idx="6"/>
              <a:endCxn id="129" idx="2"/>
            </p:cNvCxnSpPr>
            <p:nvPr/>
          </p:nvCxnSpPr>
          <p:spPr>
            <a:xfrm flipV="1">
              <a:off x="3778357" y="2023091"/>
              <a:ext cx="436389" cy="42287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25" idx="6"/>
              <a:endCxn id="127" idx="2"/>
            </p:cNvCxnSpPr>
            <p:nvPr/>
          </p:nvCxnSpPr>
          <p:spPr>
            <a:xfrm>
              <a:off x="3778357" y="2445966"/>
              <a:ext cx="436389" cy="14132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26" idx="6"/>
              <a:endCxn id="129" idx="2"/>
            </p:cNvCxnSpPr>
            <p:nvPr/>
          </p:nvCxnSpPr>
          <p:spPr>
            <a:xfrm flipV="1">
              <a:off x="3778357" y="2023091"/>
              <a:ext cx="436389" cy="705527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26" idx="6"/>
              <a:endCxn id="128" idx="2"/>
            </p:cNvCxnSpPr>
            <p:nvPr/>
          </p:nvCxnSpPr>
          <p:spPr>
            <a:xfrm flipV="1">
              <a:off x="3778357" y="2304640"/>
              <a:ext cx="436389" cy="42397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26" idx="6"/>
              <a:endCxn id="127" idx="2"/>
            </p:cNvCxnSpPr>
            <p:nvPr/>
          </p:nvCxnSpPr>
          <p:spPr>
            <a:xfrm flipV="1">
              <a:off x="3778357" y="2587292"/>
              <a:ext cx="436389" cy="14132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29" idx="6"/>
              <a:endCxn id="132" idx="2"/>
            </p:cNvCxnSpPr>
            <p:nvPr/>
          </p:nvCxnSpPr>
          <p:spPr>
            <a:xfrm>
              <a:off x="4432941" y="2023091"/>
              <a:ext cx="36252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29" idx="6"/>
              <a:endCxn id="131" idx="2"/>
            </p:cNvCxnSpPr>
            <p:nvPr/>
          </p:nvCxnSpPr>
          <p:spPr>
            <a:xfrm>
              <a:off x="4432941" y="2023091"/>
              <a:ext cx="362522" cy="28154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29" idx="6"/>
              <a:endCxn id="130" idx="2"/>
            </p:cNvCxnSpPr>
            <p:nvPr/>
          </p:nvCxnSpPr>
          <p:spPr>
            <a:xfrm>
              <a:off x="4432941" y="2023091"/>
              <a:ext cx="362522" cy="56420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28" idx="6"/>
              <a:endCxn id="132" idx="2"/>
            </p:cNvCxnSpPr>
            <p:nvPr/>
          </p:nvCxnSpPr>
          <p:spPr>
            <a:xfrm flipV="1">
              <a:off x="4432941" y="2023091"/>
              <a:ext cx="362522" cy="28154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28" idx="6"/>
              <a:endCxn id="131" idx="2"/>
            </p:cNvCxnSpPr>
            <p:nvPr/>
          </p:nvCxnSpPr>
          <p:spPr>
            <a:xfrm>
              <a:off x="4432941" y="2304640"/>
              <a:ext cx="36252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28" idx="6"/>
              <a:endCxn id="130" idx="2"/>
            </p:cNvCxnSpPr>
            <p:nvPr/>
          </p:nvCxnSpPr>
          <p:spPr>
            <a:xfrm>
              <a:off x="4432941" y="2304640"/>
              <a:ext cx="362522" cy="28265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27" idx="6"/>
              <a:endCxn id="132" idx="2"/>
            </p:cNvCxnSpPr>
            <p:nvPr/>
          </p:nvCxnSpPr>
          <p:spPr>
            <a:xfrm flipV="1">
              <a:off x="4432941" y="2023091"/>
              <a:ext cx="362522" cy="56420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27" idx="6"/>
              <a:endCxn id="131" idx="2"/>
            </p:cNvCxnSpPr>
            <p:nvPr/>
          </p:nvCxnSpPr>
          <p:spPr>
            <a:xfrm flipV="1">
              <a:off x="4432941" y="2304640"/>
              <a:ext cx="362522" cy="28265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27" idx="6"/>
              <a:endCxn id="130" idx="2"/>
            </p:cNvCxnSpPr>
            <p:nvPr/>
          </p:nvCxnSpPr>
          <p:spPr>
            <a:xfrm>
              <a:off x="4432941" y="2587292"/>
              <a:ext cx="36252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1987343" y="1862996"/>
              <a:ext cx="800047" cy="527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914611" y="1933659"/>
              <a:ext cx="800047" cy="527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841880" y="2004322"/>
              <a:ext cx="800047" cy="527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770285" y="2074985"/>
              <a:ext cx="798910" cy="5266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697553" y="2145648"/>
              <a:ext cx="798910" cy="5266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624822" y="2215207"/>
              <a:ext cx="798910" cy="527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cxnSp>
          <p:nvCxnSpPr>
            <p:cNvPr id="162" name="Straight Arrow Connector 161"/>
            <p:cNvCxnSpPr>
              <a:cxnSpLocks/>
            </p:cNvCxnSpPr>
            <p:nvPr/>
          </p:nvCxnSpPr>
          <p:spPr>
            <a:xfrm flipV="1">
              <a:off x="2439642" y="2381928"/>
              <a:ext cx="527304" cy="53107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2654428" y="2580250"/>
              <a:ext cx="821639" cy="507831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609037">
                <a:defRPr/>
              </a:pPr>
              <a:r>
                <a:rPr 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aleway Light" panose="020B0604020202020204" charset="-18"/>
                </a:rPr>
                <a:t>     Lots of labeled data!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574819" y="3874398"/>
              <a:ext cx="800047" cy="527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60392" y="3925447"/>
              <a:ext cx="648725" cy="425436"/>
            </a:xfrm>
            <a:prstGeom prst="rect">
              <a:avLst/>
            </a:prstGeom>
          </p:spPr>
        </p:pic>
        <p:sp>
          <p:nvSpPr>
            <p:cNvPr id="166" name="TextBox 100"/>
            <p:cNvSpPr txBox="1">
              <a:spLocks noChangeArrowheads="1"/>
            </p:cNvSpPr>
            <p:nvPr/>
          </p:nvSpPr>
          <p:spPr bwMode="auto">
            <a:xfrm>
              <a:off x="1487939" y="1205339"/>
              <a:ext cx="9534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6080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rgbClr val="0071C5"/>
                  </a:solidFill>
                  <a:latin typeface="Raleway Light" panose="020B0604020202020204" charset="-18"/>
                  <a:cs typeface="Intel Clear Pro" panose="020B0804020202060201" pitchFamily="34" charset="-18"/>
                </a:rPr>
                <a:t>Training</a:t>
              </a:r>
            </a:p>
          </p:txBody>
        </p:sp>
        <p:sp>
          <p:nvSpPr>
            <p:cNvPr id="167" name="TextBox 102"/>
            <p:cNvSpPr txBox="1">
              <a:spLocks noChangeArrowheads="1"/>
            </p:cNvSpPr>
            <p:nvPr/>
          </p:nvSpPr>
          <p:spPr bwMode="auto">
            <a:xfrm>
              <a:off x="1466602" y="3466637"/>
              <a:ext cx="10830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6080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rgbClr val="0071C5"/>
                  </a:solidFill>
                  <a:latin typeface="Raleway Light" panose="020B0604020202020204" charset="-18"/>
                  <a:cs typeface="Intel Clear Pro" panose="020B0804020202060201" pitchFamily="34" charset="-18"/>
                </a:rPr>
                <a:t>Inference</a:t>
              </a:r>
            </a:p>
          </p:txBody>
        </p:sp>
        <p:sp>
          <p:nvSpPr>
            <p:cNvPr id="168" name="Oval 167"/>
            <p:cNvSpPr/>
            <p:nvPr/>
          </p:nvSpPr>
          <p:spPr>
            <a:xfrm>
              <a:off x="3560163" y="3624868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3560163" y="3907521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3560163" y="4190173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3560163" y="4472826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4214746" y="4331499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4214746" y="4048847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4214746" y="3766195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4795463" y="4331499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76" name="Oval 175"/>
            <p:cNvSpPr/>
            <p:nvPr/>
          </p:nvSpPr>
          <p:spPr>
            <a:xfrm>
              <a:off x="4795463" y="4048847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4795463" y="3766195"/>
              <a:ext cx="218195" cy="211989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cxnSp>
          <p:nvCxnSpPr>
            <p:cNvPr id="178" name="Straight Connector 177"/>
            <p:cNvCxnSpPr>
              <a:stCxn id="168" idx="6"/>
              <a:endCxn id="174" idx="2"/>
            </p:cNvCxnSpPr>
            <p:nvPr/>
          </p:nvCxnSpPr>
          <p:spPr>
            <a:xfrm>
              <a:off x="3778357" y="3730863"/>
              <a:ext cx="436389" cy="14132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8" idx="6"/>
              <a:endCxn id="173" idx="2"/>
            </p:cNvCxnSpPr>
            <p:nvPr/>
          </p:nvCxnSpPr>
          <p:spPr>
            <a:xfrm>
              <a:off x="3778357" y="3730863"/>
              <a:ext cx="436389" cy="42397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68" idx="6"/>
              <a:endCxn id="172" idx="2"/>
            </p:cNvCxnSpPr>
            <p:nvPr/>
          </p:nvCxnSpPr>
          <p:spPr>
            <a:xfrm>
              <a:off x="3778357" y="3730863"/>
              <a:ext cx="436389" cy="70663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69" idx="6"/>
              <a:endCxn id="174" idx="2"/>
            </p:cNvCxnSpPr>
            <p:nvPr/>
          </p:nvCxnSpPr>
          <p:spPr>
            <a:xfrm flipV="1">
              <a:off x="3778357" y="3872189"/>
              <a:ext cx="436389" cy="14132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70" idx="6"/>
              <a:endCxn id="173" idx="2"/>
            </p:cNvCxnSpPr>
            <p:nvPr/>
          </p:nvCxnSpPr>
          <p:spPr>
            <a:xfrm flipV="1">
              <a:off x="3778357" y="4154842"/>
              <a:ext cx="436389" cy="14132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69" idx="6"/>
              <a:endCxn id="173" idx="2"/>
            </p:cNvCxnSpPr>
            <p:nvPr/>
          </p:nvCxnSpPr>
          <p:spPr>
            <a:xfrm>
              <a:off x="3778357" y="4013515"/>
              <a:ext cx="436389" cy="14132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9" idx="6"/>
              <a:endCxn id="172" idx="2"/>
            </p:cNvCxnSpPr>
            <p:nvPr/>
          </p:nvCxnSpPr>
          <p:spPr>
            <a:xfrm>
              <a:off x="3778357" y="4013515"/>
              <a:ext cx="436389" cy="42397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70" idx="6"/>
              <a:endCxn id="174" idx="2"/>
            </p:cNvCxnSpPr>
            <p:nvPr/>
          </p:nvCxnSpPr>
          <p:spPr>
            <a:xfrm flipV="1">
              <a:off x="3778357" y="3872189"/>
              <a:ext cx="436389" cy="42397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70" idx="6"/>
              <a:endCxn id="172" idx="2"/>
            </p:cNvCxnSpPr>
            <p:nvPr/>
          </p:nvCxnSpPr>
          <p:spPr>
            <a:xfrm>
              <a:off x="3778357" y="4296168"/>
              <a:ext cx="436389" cy="14132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71" idx="6"/>
              <a:endCxn id="174" idx="2"/>
            </p:cNvCxnSpPr>
            <p:nvPr/>
          </p:nvCxnSpPr>
          <p:spPr>
            <a:xfrm flipV="1">
              <a:off x="3778357" y="3872189"/>
              <a:ext cx="436389" cy="70663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71" idx="6"/>
              <a:endCxn id="173" idx="2"/>
            </p:cNvCxnSpPr>
            <p:nvPr/>
          </p:nvCxnSpPr>
          <p:spPr>
            <a:xfrm flipV="1">
              <a:off x="3778357" y="4154842"/>
              <a:ext cx="436389" cy="42397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71" idx="6"/>
              <a:endCxn id="172" idx="2"/>
            </p:cNvCxnSpPr>
            <p:nvPr/>
          </p:nvCxnSpPr>
          <p:spPr>
            <a:xfrm flipV="1">
              <a:off x="3778357" y="4437494"/>
              <a:ext cx="436389" cy="14132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74" idx="6"/>
              <a:endCxn id="177" idx="2"/>
            </p:cNvCxnSpPr>
            <p:nvPr/>
          </p:nvCxnSpPr>
          <p:spPr>
            <a:xfrm>
              <a:off x="4432941" y="3872189"/>
              <a:ext cx="36252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74" idx="6"/>
              <a:endCxn id="176" idx="2"/>
            </p:cNvCxnSpPr>
            <p:nvPr/>
          </p:nvCxnSpPr>
          <p:spPr>
            <a:xfrm>
              <a:off x="4432941" y="3872189"/>
              <a:ext cx="362522" cy="28265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74" idx="6"/>
              <a:endCxn id="175" idx="2"/>
            </p:cNvCxnSpPr>
            <p:nvPr/>
          </p:nvCxnSpPr>
          <p:spPr>
            <a:xfrm>
              <a:off x="4432941" y="3872189"/>
              <a:ext cx="362522" cy="56530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73" idx="6"/>
              <a:endCxn id="177" idx="2"/>
            </p:cNvCxnSpPr>
            <p:nvPr/>
          </p:nvCxnSpPr>
          <p:spPr>
            <a:xfrm flipV="1">
              <a:off x="4432941" y="3872189"/>
              <a:ext cx="362522" cy="28265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73" idx="6"/>
              <a:endCxn id="176" idx="2"/>
            </p:cNvCxnSpPr>
            <p:nvPr/>
          </p:nvCxnSpPr>
          <p:spPr>
            <a:xfrm>
              <a:off x="4432941" y="4154842"/>
              <a:ext cx="36252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73" idx="6"/>
              <a:endCxn id="175" idx="2"/>
            </p:cNvCxnSpPr>
            <p:nvPr/>
          </p:nvCxnSpPr>
          <p:spPr>
            <a:xfrm>
              <a:off x="4432941" y="4154842"/>
              <a:ext cx="362522" cy="28265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72" idx="6"/>
              <a:endCxn id="177" idx="2"/>
            </p:cNvCxnSpPr>
            <p:nvPr/>
          </p:nvCxnSpPr>
          <p:spPr>
            <a:xfrm flipV="1">
              <a:off x="4432941" y="3872189"/>
              <a:ext cx="362522" cy="56530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72" idx="6"/>
              <a:endCxn id="176" idx="2"/>
            </p:cNvCxnSpPr>
            <p:nvPr/>
          </p:nvCxnSpPr>
          <p:spPr>
            <a:xfrm flipV="1">
              <a:off x="4432941" y="4154842"/>
              <a:ext cx="362522" cy="28265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72" idx="6"/>
              <a:endCxn id="175" idx="2"/>
            </p:cNvCxnSpPr>
            <p:nvPr/>
          </p:nvCxnSpPr>
          <p:spPr>
            <a:xfrm>
              <a:off x="4432941" y="4437494"/>
              <a:ext cx="36252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cxnSpLocks/>
            </p:cNvCxnSpPr>
            <p:nvPr/>
          </p:nvCxnSpPr>
          <p:spPr>
            <a:xfrm>
              <a:off x="3179459" y="2019779"/>
              <a:ext cx="2013755" cy="993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cxnSpLocks/>
            </p:cNvCxnSpPr>
            <p:nvPr/>
          </p:nvCxnSpPr>
          <p:spPr>
            <a:xfrm flipV="1">
              <a:off x="3461037" y="2590604"/>
              <a:ext cx="2731979" cy="11041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140"/>
            <p:cNvSpPr txBox="1">
              <a:spLocks noChangeArrowheads="1"/>
            </p:cNvSpPr>
            <p:nvPr/>
          </p:nvSpPr>
          <p:spPr bwMode="auto">
            <a:xfrm>
              <a:off x="5127676" y="1796747"/>
              <a:ext cx="567464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6080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100" b="1">
                  <a:solidFill>
                    <a:srgbClr val="60B5FF"/>
                  </a:solidFill>
                  <a:latin typeface="Raleway Light" panose="020B0604020202020204" charset="-18"/>
                </a:rPr>
                <a:t>Forward</a:t>
              </a:r>
            </a:p>
          </p:txBody>
        </p:sp>
        <p:sp>
          <p:nvSpPr>
            <p:cNvPr id="202" name="TextBox 144"/>
            <p:cNvSpPr txBox="1">
              <a:spLocks noChangeArrowheads="1"/>
            </p:cNvSpPr>
            <p:nvPr/>
          </p:nvSpPr>
          <p:spPr bwMode="auto">
            <a:xfrm>
              <a:off x="5062582" y="2667892"/>
              <a:ext cx="68287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6080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100" b="1">
                  <a:solidFill>
                    <a:srgbClr val="60B5FF"/>
                  </a:solidFill>
                  <a:latin typeface="Raleway Light" panose="020B0604020202020204" charset="-18"/>
                </a:rPr>
                <a:t>Backward</a:t>
              </a:r>
            </a:p>
          </p:txBody>
        </p:sp>
        <p:cxnSp>
          <p:nvCxnSpPr>
            <p:cNvPr id="203" name="Straight Arrow Connector 202"/>
            <p:cNvCxnSpPr>
              <a:cxnSpLocks/>
            </p:cNvCxnSpPr>
            <p:nvPr/>
          </p:nvCxnSpPr>
          <p:spPr>
            <a:xfrm flipV="1">
              <a:off x="4014735" y="2956826"/>
              <a:ext cx="0" cy="600636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148"/>
            <p:cNvSpPr txBox="1">
              <a:spLocks noChangeArrowheads="1"/>
            </p:cNvSpPr>
            <p:nvPr/>
          </p:nvSpPr>
          <p:spPr bwMode="auto">
            <a:xfrm>
              <a:off x="3553805" y="3151150"/>
              <a:ext cx="1000275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6080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100" b="1">
                  <a:solidFill>
                    <a:srgbClr val="60B5FF"/>
                  </a:solidFill>
                  <a:latin typeface="Raleway Light" panose="020B0604020202020204" charset="-18"/>
                </a:rPr>
                <a:t>Model weights</a:t>
              </a:r>
            </a:p>
          </p:txBody>
        </p:sp>
        <p:cxnSp>
          <p:nvCxnSpPr>
            <p:cNvPr id="205" name="Straight Arrow Connector 204"/>
            <p:cNvCxnSpPr>
              <a:cxnSpLocks/>
            </p:cNvCxnSpPr>
            <p:nvPr/>
          </p:nvCxnSpPr>
          <p:spPr>
            <a:xfrm>
              <a:off x="2470326" y="4148217"/>
              <a:ext cx="3351333" cy="1766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150"/>
            <p:cNvSpPr txBox="1">
              <a:spLocks noChangeArrowheads="1"/>
            </p:cNvSpPr>
            <p:nvPr/>
          </p:nvSpPr>
          <p:spPr bwMode="auto">
            <a:xfrm>
              <a:off x="5131653" y="3939540"/>
              <a:ext cx="567464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6080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100" b="1">
                  <a:solidFill>
                    <a:srgbClr val="60B5FF"/>
                  </a:solidFill>
                  <a:latin typeface="Raleway Light" panose="020B0604020202020204" charset="-18"/>
                </a:rPr>
                <a:t>Forward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5935302" y="4084179"/>
              <a:ext cx="708527" cy="16927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609037">
                <a:defRPr/>
              </a:pPr>
              <a:r>
                <a:rPr 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aleway Light" panose="020B0604020202020204" charset="-18"/>
                </a:rPr>
                <a:t>“Bicycle”?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5247762" y="1957949"/>
              <a:ext cx="897682" cy="16927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609037">
                <a:defRPr/>
              </a:pPr>
              <a:r>
                <a:rPr 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aleway Light" panose="020B0604020202020204" charset="-18"/>
                </a:rPr>
                <a:t>“Strawberry”</a:t>
              </a: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305779" y="1675297"/>
              <a:ext cx="798911" cy="527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pic>
          <p:nvPicPr>
            <p:cNvPr id="210" name="Picture 209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50794" y="1745604"/>
              <a:ext cx="528467" cy="352989"/>
            </a:xfrm>
            <a:prstGeom prst="rect">
              <a:avLst/>
            </a:prstGeom>
          </p:spPr>
        </p:pic>
        <p:sp>
          <p:nvSpPr>
            <p:cNvPr id="211" name="TextBox 210"/>
            <p:cNvSpPr txBox="1"/>
            <p:nvPr/>
          </p:nvSpPr>
          <p:spPr>
            <a:xfrm>
              <a:off x="6404647" y="2246121"/>
              <a:ext cx="639599" cy="16927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609037">
                <a:defRPr/>
              </a:pPr>
              <a:r>
                <a:rPr 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aleway Light" panose="020B0604020202020204" charset="-18"/>
                </a:rPr>
                <a:t>“Bicycle”</a:t>
              </a:r>
            </a:p>
          </p:txBody>
        </p:sp>
        <p:sp>
          <p:nvSpPr>
            <p:cNvPr id="212" name="Diamond 211"/>
            <p:cNvSpPr/>
            <p:nvPr/>
          </p:nvSpPr>
          <p:spPr>
            <a:xfrm>
              <a:off x="6048945" y="2200853"/>
              <a:ext cx="265925" cy="263882"/>
            </a:xfrm>
            <a:prstGeom prst="diamond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r>
                <a:rPr 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aleway Light" panose="020B0604020202020204" charset="-18"/>
                </a:rPr>
                <a:t>?</a:t>
              </a:r>
            </a:p>
          </p:txBody>
        </p:sp>
        <p:cxnSp>
          <p:nvCxnSpPr>
            <p:cNvPr id="213" name="Straight Arrow Connector 212"/>
            <p:cNvCxnSpPr>
              <a:cxnSpLocks/>
            </p:cNvCxnSpPr>
            <p:nvPr/>
          </p:nvCxnSpPr>
          <p:spPr>
            <a:xfrm>
              <a:off x="6185317" y="2029716"/>
              <a:ext cx="0" cy="16672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cxnSpLocks/>
            </p:cNvCxnSpPr>
            <p:nvPr/>
          </p:nvCxnSpPr>
          <p:spPr>
            <a:xfrm>
              <a:off x="6181908" y="2463632"/>
              <a:ext cx="0" cy="128077"/>
            </a:xfrm>
            <a:prstGeom prst="straightConnector1">
              <a:avLst/>
            </a:prstGeom>
            <a:ln>
              <a:solidFill>
                <a:srgbClr val="FFC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136"/>
            <p:cNvSpPr txBox="1">
              <a:spLocks noChangeArrowheads="1"/>
            </p:cNvSpPr>
            <p:nvPr/>
          </p:nvSpPr>
          <p:spPr bwMode="auto">
            <a:xfrm>
              <a:off x="6048945" y="2614895"/>
              <a:ext cx="432980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6080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 defTabSz="608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defTabSz="608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100" i="1">
                  <a:solidFill>
                    <a:srgbClr val="404040"/>
                  </a:solidFill>
                  <a:latin typeface="Raleway Light" panose="020B0604020202020204" charset="-18"/>
                </a:rPr>
                <a:t>Error</a:t>
              </a: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1538453" y="1646590"/>
              <a:ext cx="800047" cy="527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2222584" y="1738231"/>
              <a:ext cx="800047" cy="527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037">
                <a:defRPr/>
              </a:pPr>
              <a:endParaRPr lang="en-US" sz="1600">
                <a:solidFill>
                  <a:prstClr val="white"/>
                </a:solidFill>
                <a:latin typeface="Raleway Light" panose="020B0604020202020204" charset="-18"/>
              </a:endParaRPr>
            </a:p>
          </p:txBody>
        </p:sp>
        <p:pic>
          <p:nvPicPr>
            <p:cNvPr id="218" name="Picture 21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1223" y="2288386"/>
              <a:ext cx="424230" cy="412166"/>
            </a:xfrm>
            <a:prstGeom prst="rect">
              <a:avLst/>
            </a:prstGeom>
          </p:spPr>
        </p:pic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69687" y="1643130"/>
              <a:ext cx="550594" cy="534936"/>
            </a:xfrm>
            <a:prstGeom prst="rect">
              <a:avLst/>
            </a:prstGeom>
          </p:spPr>
        </p:pic>
        <p:pic>
          <p:nvPicPr>
            <p:cNvPr id="220" name="Picture 219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68823" y="1800822"/>
              <a:ext cx="528467" cy="352989"/>
            </a:xfrm>
            <a:prstGeom prst="rect">
              <a:avLst/>
            </a:prstGeom>
          </p:spPr>
        </p:pic>
        <p:sp>
          <p:nvSpPr>
            <p:cNvPr id="221" name="TextBox 220"/>
            <p:cNvSpPr txBox="1"/>
            <p:nvPr/>
          </p:nvSpPr>
          <p:spPr>
            <a:xfrm>
              <a:off x="1552090" y="1492014"/>
              <a:ext cx="770500" cy="16927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100" i="1" dirty="0">
                  <a:solidFill>
                    <a:srgbClr val="003C71"/>
                  </a:solidFill>
                  <a:latin typeface="Raleway Light" panose="020B0604020202020204" charset="-18"/>
                </a:rPr>
                <a:t>Human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2241903" y="1580342"/>
              <a:ext cx="770500" cy="16927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100" i="1">
                  <a:solidFill>
                    <a:srgbClr val="003C71"/>
                  </a:solidFill>
                  <a:latin typeface="Raleway Light" panose="020B0604020202020204" charset="-18"/>
                </a:rPr>
                <a:t>Bicycle</a:t>
              </a:r>
              <a:endParaRPr lang="en-US" sz="1100" i="1" dirty="0" err="1">
                <a:solidFill>
                  <a:srgbClr val="003C71"/>
                </a:solidFill>
                <a:latin typeface="Raleway Light" panose="020B0604020202020204" charset="-18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641868" y="2748493"/>
              <a:ext cx="770500" cy="16927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100" i="1" dirty="0">
                  <a:solidFill>
                    <a:srgbClr val="003C71"/>
                  </a:solidFill>
                  <a:latin typeface="Raleway Light" panose="020B0604020202020204" charset="-18"/>
                </a:rPr>
                <a:t>Strawberry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588456" y="4428661"/>
              <a:ext cx="770500" cy="16927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100" i="1">
                  <a:solidFill>
                    <a:srgbClr val="003C71"/>
                  </a:solidFill>
                  <a:latin typeface="Raleway Light" panose="020B0604020202020204" charset="-18"/>
                </a:rPr>
                <a:t>??????</a:t>
              </a:r>
              <a:endParaRPr lang="en-US" sz="1100" i="1" dirty="0" err="1">
                <a:solidFill>
                  <a:srgbClr val="003C71"/>
                </a:solidFill>
                <a:latin typeface="Raleway Light" panose="020B0604020202020204" charset="-18"/>
              </a:endParaRPr>
            </a:p>
          </p:txBody>
        </p:sp>
        <p:cxnSp>
          <p:nvCxnSpPr>
            <p:cNvPr id="227" name="Straight Arrow Connector 226">
              <a:extLst>
                <a:ext uri="{FF2B5EF4-FFF2-40B4-BE49-F238E27FC236}"/>
              </a:extLst>
            </p:cNvPr>
            <p:cNvCxnSpPr>
              <a:cxnSpLocks/>
              <a:stCxn id="208" idx="3"/>
            </p:cNvCxnSpPr>
            <p:nvPr/>
          </p:nvCxnSpPr>
          <p:spPr>
            <a:xfrm flipV="1">
              <a:off x="6145444" y="2035238"/>
              <a:ext cx="50102" cy="7350"/>
            </a:xfrm>
            <a:prstGeom prst="straightConnector1">
              <a:avLst/>
            </a:prstGeom>
            <a:ln>
              <a:solidFill>
                <a:srgbClr val="FFC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Shape 341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115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12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81810" y="483830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/>
              <a:t>Sztuczne </a:t>
            </a:r>
            <a:r>
              <a:rPr lang="pl-PL" sz="4800" dirty="0">
                <a:solidFill>
                  <a:srgbClr val="FFC000"/>
                </a:solidFill>
              </a:rPr>
              <a:t>sieci neuronowe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04" y="1681864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ESPOKE SOFTWARE development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4" y="2158936"/>
            <a:ext cx="1849212" cy="184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machine learning icon transparent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30" y="2262030"/>
            <a:ext cx="1935104" cy="19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10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90934" y="299881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>
                <a:solidFill>
                  <a:srgbClr val="FFC000"/>
                </a:solidFill>
              </a:rPr>
              <a:t>T</a:t>
            </a:r>
            <a:r>
              <a:rPr lang="pl-PL" sz="4800" dirty="0" err="1" smtClean="0">
                <a:solidFill>
                  <a:srgbClr val="FFC000"/>
                </a:solidFill>
              </a:rPr>
              <a:t>rening</a:t>
            </a:r>
            <a:r>
              <a:rPr lang="en-US" sz="4800" dirty="0" smtClean="0">
                <a:solidFill>
                  <a:srgbClr val="FFC000"/>
                </a:solidFill>
              </a:rPr>
              <a:t> </a:t>
            </a:r>
            <a:r>
              <a:rPr lang="en-US" sz="4800" dirty="0"/>
              <a:t>vs. </a:t>
            </a:r>
            <a:r>
              <a:rPr lang="en-US" sz="4800" dirty="0">
                <a:solidFill>
                  <a:schemeClr val="tx1"/>
                </a:solidFill>
              </a:rPr>
              <a:t>inference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22" name="Rectangle 121"/>
          <p:cNvSpPr/>
          <p:nvPr/>
        </p:nvSpPr>
        <p:spPr>
          <a:xfrm>
            <a:off x="2276434" y="1980201"/>
            <a:ext cx="787886" cy="524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753720" y="1963756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753720" y="2244411"/>
            <a:ext cx="214878" cy="20939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753720" y="2523969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753720" y="2804624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398353" y="2664297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4398353" y="2383642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4398353" y="2104084"/>
            <a:ext cx="214878" cy="20939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970242" y="2664297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970242" y="2383642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970242" y="2104084"/>
            <a:ext cx="214878" cy="20939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33" name="Straight Connector 132"/>
          <p:cNvCxnSpPr>
            <a:stCxn id="123" idx="6"/>
            <a:endCxn id="129" idx="2"/>
          </p:cNvCxnSpPr>
          <p:nvPr/>
        </p:nvCxnSpPr>
        <p:spPr>
          <a:xfrm>
            <a:off x="3968597" y="2069002"/>
            <a:ext cx="429755" cy="1403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3" idx="6"/>
            <a:endCxn id="128" idx="2"/>
          </p:cNvCxnSpPr>
          <p:nvPr/>
        </p:nvCxnSpPr>
        <p:spPr>
          <a:xfrm>
            <a:off x="3968597" y="2069002"/>
            <a:ext cx="429755" cy="41988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3" idx="6"/>
            <a:endCxn id="127" idx="2"/>
          </p:cNvCxnSpPr>
          <p:nvPr/>
        </p:nvCxnSpPr>
        <p:spPr>
          <a:xfrm>
            <a:off x="3968597" y="2069002"/>
            <a:ext cx="429755" cy="70054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4" idx="6"/>
            <a:endCxn id="129" idx="2"/>
          </p:cNvCxnSpPr>
          <p:nvPr/>
        </p:nvCxnSpPr>
        <p:spPr>
          <a:xfrm flipV="1">
            <a:off x="3968597" y="2209329"/>
            <a:ext cx="429755" cy="1392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5" idx="6"/>
            <a:endCxn id="128" idx="2"/>
          </p:cNvCxnSpPr>
          <p:nvPr/>
        </p:nvCxnSpPr>
        <p:spPr>
          <a:xfrm flipV="1">
            <a:off x="3968597" y="2488888"/>
            <a:ext cx="429755" cy="1403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4" idx="6"/>
            <a:endCxn id="128" idx="2"/>
          </p:cNvCxnSpPr>
          <p:nvPr/>
        </p:nvCxnSpPr>
        <p:spPr>
          <a:xfrm>
            <a:off x="3968597" y="2348561"/>
            <a:ext cx="429755" cy="1403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4" idx="6"/>
            <a:endCxn id="127" idx="2"/>
          </p:cNvCxnSpPr>
          <p:nvPr/>
        </p:nvCxnSpPr>
        <p:spPr>
          <a:xfrm>
            <a:off x="3968597" y="2348561"/>
            <a:ext cx="429755" cy="42098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5" idx="6"/>
            <a:endCxn id="129" idx="2"/>
          </p:cNvCxnSpPr>
          <p:nvPr/>
        </p:nvCxnSpPr>
        <p:spPr>
          <a:xfrm flipV="1">
            <a:off x="3968597" y="2209329"/>
            <a:ext cx="429755" cy="41988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5" idx="6"/>
            <a:endCxn id="127" idx="2"/>
          </p:cNvCxnSpPr>
          <p:nvPr/>
        </p:nvCxnSpPr>
        <p:spPr>
          <a:xfrm>
            <a:off x="3968597" y="2629215"/>
            <a:ext cx="429755" cy="1403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6"/>
            <a:endCxn id="129" idx="2"/>
          </p:cNvCxnSpPr>
          <p:nvPr/>
        </p:nvCxnSpPr>
        <p:spPr>
          <a:xfrm flipV="1">
            <a:off x="3968597" y="2209329"/>
            <a:ext cx="429755" cy="70054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6" idx="6"/>
            <a:endCxn id="128" idx="2"/>
          </p:cNvCxnSpPr>
          <p:nvPr/>
        </p:nvCxnSpPr>
        <p:spPr>
          <a:xfrm flipV="1">
            <a:off x="3968597" y="2488888"/>
            <a:ext cx="429755" cy="42098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6" idx="6"/>
            <a:endCxn id="127" idx="2"/>
          </p:cNvCxnSpPr>
          <p:nvPr/>
        </p:nvCxnSpPr>
        <p:spPr>
          <a:xfrm flipV="1">
            <a:off x="3968597" y="2769542"/>
            <a:ext cx="429755" cy="1403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9" idx="6"/>
            <a:endCxn id="132" idx="2"/>
          </p:cNvCxnSpPr>
          <p:nvPr/>
        </p:nvCxnSpPr>
        <p:spPr>
          <a:xfrm>
            <a:off x="4613231" y="2209329"/>
            <a:ext cx="35701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9" idx="6"/>
            <a:endCxn id="131" idx="2"/>
          </p:cNvCxnSpPr>
          <p:nvPr/>
        </p:nvCxnSpPr>
        <p:spPr>
          <a:xfrm>
            <a:off x="4613231" y="2209329"/>
            <a:ext cx="357011" cy="2795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9" idx="6"/>
            <a:endCxn id="130" idx="2"/>
          </p:cNvCxnSpPr>
          <p:nvPr/>
        </p:nvCxnSpPr>
        <p:spPr>
          <a:xfrm>
            <a:off x="4613231" y="2209329"/>
            <a:ext cx="357011" cy="56021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6"/>
            <a:endCxn id="132" idx="2"/>
          </p:cNvCxnSpPr>
          <p:nvPr/>
        </p:nvCxnSpPr>
        <p:spPr>
          <a:xfrm flipV="1">
            <a:off x="4613231" y="2209329"/>
            <a:ext cx="357011" cy="2795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28" idx="6"/>
            <a:endCxn id="131" idx="2"/>
          </p:cNvCxnSpPr>
          <p:nvPr/>
        </p:nvCxnSpPr>
        <p:spPr>
          <a:xfrm>
            <a:off x="4613231" y="2488888"/>
            <a:ext cx="35701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8" idx="6"/>
            <a:endCxn id="130" idx="2"/>
          </p:cNvCxnSpPr>
          <p:nvPr/>
        </p:nvCxnSpPr>
        <p:spPr>
          <a:xfrm>
            <a:off x="4613231" y="2488888"/>
            <a:ext cx="357011" cy="28065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27" idx="6"/>
            <a:endCxn id="132" idx="2"/>
          </p:cNvCxnSpPr>
          <p:nvPr/>
        </p:nvCxnSpPr>
        <p:spPr>
          <a:xfrm flipV="1">
            <a:off x="4613231" y="2209329"/>
            <a:ext cx="357011" cy="56021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27" idx="6"/>
            <a:endCxn id="131" idx="2"/>
          </p:cNvCxnSpPr>
          <p:nvPr/>
        </p:nvCxnSpPr>
        <p:spPr>
          <a:xfrm flipV="1">
            <a:off x="4613231" y="2488888"/>
            <a:ext cx="357011" cy="28065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7" idx="6"/>
            <a:endCxn id="130" idx="2"/>
          </p:cNvCxnSpPr>
          <p:nvPr/>
        </p:nvCxnSpPr>
        <p:spPr>
          <a:xfrm>
            <a:off x="4613231" y="2769542"/>
            <a:ext cx="35701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2204808" y="2050365"/>
            <a:ext cx="787886" cy="524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133182" y="2120529"/>
            <a:ext cx="787886" cy="524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2061556" y="2190693"/>
            <a:ext cx="787886" cy="524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991050" y="2260856"/>
            <a:ext cx="786766" cy="5229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919423" y="2331020"/>
            <a:ext cx="786766" cy="5229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1847798" y="2400087"/>
            <a:ext cx="786766" cy="524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62" name="Straight Arrow Connector 161"/>
          <p:cNvCxnSpPr>
            <a:cxnSpLocks/>
          </p:cNvCxnSpPr>
          <p:nvPr/>
        </p:nvCxnSpPr>
        <p:spPr>
          <a:xfrm flipV="1">
            <a:off x="2650232" y="2565630"/>
            <a:ext cx="519289" cy="52732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2861753" y="2762550"/>
            <a:ext cx="809149" cy="50424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     Lots of labeled data!</a:t>
            </a:r>
          </a:p>
        </p:txBody>
      </p:sp>
      <p:sp>
        <p:nvSpPr>
          <p:cNvPr id="166" name="TextBox 100"/>
          <p:cNvSpPr txBox="1">
            <a:spLocks noChangeArrowheads="1"/>
          </p:cNvSpPr>
          <p:nvPr/>
        </p:nvSpPr>
        <p:spPr bwMode="auto">
          <a:xfrm>
            <a:off x="1712996" y="1397357"/>
            <a:ext cx="938971" cy="275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Training</a:t>
            </a:r>
          </a:p>
        </p:txBody>
      </p:sp>
      <p:cxnSp>
        <p:nvCxnSpPr>
          <p:cNvPr id="199" name="Straight Arrow Connector 198"/>
          <p:cNvCxnSpPr>
            <a:cxnSpLocks/>
          </p:cNvCxnSpPr>
          <p:nvPr/>
        </p:nvCxnSpPr>
        <p:spPr>
          <a:xfrm>
            <a:off x="3378803" y="2206040"/>
            <a:ext cx="1983144" cy="986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cxnSpLocks/>
          </p:cNvCxnSpPr>
          <p:nvPr/>
        </p:nvCxnSpPr>
        <p:spPr>
          <a:xfrm flipV="1">
            <a:off x="3656101" y="2772831"/>
            <a:ext cx="2690450" cy="10963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140"/>
          <p:cNvSpPr txBox="1">
            <a:spLocks noChangeArrowheads="1"/>
          </p:cNvSpPr>
          <p:nvPr/>
        </p:nvSpPr>
        <p:spPr bwMode="auto">
          <a:xfrm>
            <a:off x="5297405" y="1984585"/>
            <a:ext cx="558838" cy="16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2" name="TextBox 144"/>
          <p:cNvSpPr txBox="1">
            <a:spLocks noChangeArrowheads="1"/>
          </p:cNvSpPr>
          <p:nvPr/>
        </p:nvSpPr>
        <p:spPr bwMode="auto">
          <a:xfrm>
            <a:off x="5233301" y="2849572"/>
            <a:ext cx="672499" cy="16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Backward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415666" y="2144647"/>
            <a:ext cx="884036" cy="1680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“Strawberry”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457600" y="1863993"/>
            <a:ext cx="786767" cy="524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0411" y="1933803"/>
            <a:ext cx="520434" cy="350494"/>
          </a:xfrm>
          <a:prstGeom prst="rect">
            <a:avLst/>
          </a:prstGeom>
        </p:spPr>
      </p:pic>
      <p:sp>
        <p:nvSpPr>
          <p:cNvPr id="211" name="TextBox 210"/>
          <p:cNvSpPr txBox="1"/>
          <p:nvPr/>
        </p:nvSpPr>
        <p:spPr>
          <a:xfrm>
            <a:off x="6554965" y="2430782"/>
            <a:ext cx="629877" cy="1680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“Bicycle”</a:t>
            </a:r>
          </a:p>
        </p:txBody>
      </p:sp>
      <p:sp>
        <p:nvSpPr>
          <p:cNvPr id="212" name="Diamond 211"/>
          <p:cNvSpPr/>
          <p:nvPr/>
        </p:nvSpPr>
        <p:spPr>
          <a:xfrm>
            <a:off x="6204670" y="2385834"/>
            <a:ext cx="261883" cy="262017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?</a:t>
            </a:r>
          </a:p>
        </p:txBody>
      </p:sp>
      <p:cxnSp>
        <p:nvCxnSpPr>
          <p:cNvPr id="213" name="Straight Arrow Connector 212"/>
          <p:cNvCxnSpPr>
            <a:cxnSpLocks/>
          </p:cNvCxnSpPr>
          <p:nvPr/>
        </p:nvCxnSpPr>
        <p:spPr>
          <a:xfrm>
            <a:off x="6338969" y="2215907"/>
            <a:ext cx="0" cy="1655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cxnSpLocks/>
          </p:cNvCxnSpPr>
          <p:nvPr/>
        </p:nvCxnSpPr>
        <p:spPr>
          <a:xfrm>
            <a:off x="6335612" y="2646756"/>
            <a:ext cx="0" cy="127172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TextBox 136"/>
          <p:cNvSpPr txBox="1">
            <a:spLocks noChangeArrowheads="1"/>
          </p:cNvSpPr>
          <p:nvPr/>
        </p:nvSpPr>
        <p:spPr bwMode="auto">
          <a:xfrm>
            <a:off x="6204670" y="2796950"/>
            <a:ext cx="426398" cy="16808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404040"/>
                </a:solidFill>
                <a:latin typeface="Raleway Light" panose="020B0604020202020204" charset="-18"/>
              </a:rPr>
              <a:t>Error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1762742" y="1835489"/>
            <a:ext cx="787886" cy="524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436473" y="1926482"/>
            <a:ext cx="787886" cy="524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213" y="2472749"/>
            <a:ext cx="417781" cy="409253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1981" y="1832054"/>
            <a:ext cx="542224" cy="531155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0489" y="1988631"/>
            <a:ext cx="520434" cy="350494"/>
          </a:xfrm>
          <a:prstGeom prst="rect">
            <a:avLst/>
          </a:prstGeom>
        </p:spPr>
      </p:pic>
      <p:sp>
        <p:nvSpPr>
          <p:cNvPr id="221" name="TextBox 220"/>
          <p:cNvSpPr txBox="1"/>
          <p:nvPr/>
        </p:nvSpPr>
        <p:spPr>
          <a:xfrm>
            <a:off x="1776172" y="1682006"/>
            <a:ext cx="758788" cy="16808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 dirty="0">
                <a:solidFill>
                  <a:srgbClr val="003C71"/>
                </a:solidFill>
                <a:latin typeface="Raleway Light" panose="020B0604020202020204" charset="-18"/>
              </a:rPr>
              <a:t>Human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2455499" y="1769709"/>
            <a:ext cx="758788" cy="16808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Bicycle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1864585" y="2929604"/>
            <a:ext cx="758788" cy="16808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 dirty="0">
                <a:solidFill>
                  <a:srgbClr val="003C71"/>
                </a:solidFill>
                <a:latin typeface="Raleway Light" panose="020B0604020202020204" charset="-18"/>
              </a:rPr>
              <a:t>Strawberry</a:t>
            </a:r>
          </a:p>
        </p:txBody>
      </p:sp>
      <p:cxnSp>
        <p:nvCxnSpPr>
          <p:cNvPr id="227" name="Straight Arrow Connector 226">
            <a:extLst>
              <a:ext uri="{FF2B5EF4-FFF2-40B4-BE49-F238E27FC236}"/>
            </a:extLst>
          </p:cNvPr>
          <p:cNvCxnSpPr>
            <a:cxnSpLocks/>
            <a:stCxn id="208" idx="3"/>
          </p:cNvCxnSpPr>
          <p:nvPr/>
        </p:nvCxnSpPr>
        <p:spPr>
          <a:xfrm flipV="1">
            <a:off x="6299702" y="2221390"/>
            <a:ext cx="49340" cy="7298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Shape 341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115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030" y="3592846"/>
            <a:ext cx="4951122" cy="9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90934" y="299881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/>
              <a:t>T</a:t>
            </a:r>
            <a:r>
              <a:rPr lang="pl-PL" sz="4800" dirty="0" err="1" smtClean="0"/>
              <a:t>rening</a:t>
            </a:r>
            <a:r>
              <a:rPr lang="en-US" sz="4800" dirty="0" smtClean="0"/>
              <a:t> </a:t>
            </a:r>
            <a:r>
              <a:rPr lang="en-US" sz="4800" dirty="0"/>
              <a:t>vs. </a:t>
            </a:r>
            <a:r>
              <a:rPr lang="en-US" sz="4800" dirty="0">
                <a:solidFill>
                  <a:srgbClr val="FFC000"/>
                </a:solidFill>
              </a:rPr>
              <a:t>inference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64" name="Rectangle 163"/>
          <p:cNvSpPr/>
          <p:nvPr/>
        </p:nvSpPr>
        <p:spPr>
          <a:xfrm>
            <a:off x="1682645" y="1980492"/>
            <a:ext cx="787886" cy="5240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6917" y="2031180"/>
            <a:ext cx="638864" cy="422429"/>
          </a:xfrm>
          <a:prstGeom prst="rect">
            <a:avLst/>
          </a:prstGeom>
        </p:spPr>
      </p:pic>
      <p:sp>
        <p:nvSpPr>
          <p:cNvPr id="167" name="TextBox 102"/>
          <p:cNvSpPr txBox="1">
            <a:spLocks noChangeArrowheads="1"/>
          </p:cNvSpPr>
          <p:nvPr/>
        </p:nvSpPr>
        <p:spPr bwMode="auto">
          <a:xfrm>
            <a:off x="1576073" y="1575613"/>
            <a:ext cx="1066555" cy="275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Inference</a:t>
            </a:r>
          </a:p>
        </p:txBody>
      </p:sp>
      <p:sp>
        <p:nvSpPr>
          <p:cNvPr id="168" name="Oval 167"/>
          <p:cNvSpPr/>
          <p:nvPr/>
        </p:nvSpPr>
        <p:spPr>
          <a:xfrm>
            <a:off x="3637810" y="1732726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3637810" y="2013381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3637810" y="2294035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3637810" y="2574690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4282443" y="2434362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282443" y="2153708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4282443" y="1873054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854332" y="2434362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4854332" y="2153708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4854332" y="1873054"/>
            <a:ext cx="214878" cy="21049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78" name="Straight Connector 177"/>
          <p:cNvCxnSpPr>
            <a:stCxn id="168" idx="6"/>
            <a:endCxn id="174" idx="2"/>
          </p:cNvCxnSpPr>
          <p:nvPr/>
        </p:nvCxnSpPr>
        <p:spPr>
          <a:xfrm>
            <a:off x="3852687" y="1837972"/>
            <a:ext cx="429755" cy="1403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68" idx="6"/>
            <a:endCxn id="173" idx="2"/>
          </p:cNvCxnSpPr>
          <p:nvPr/>
        </p:nvCxnSpPr>
        <p:spPr>
          <a:xfrm>
            <a:off x="3852687" y="1837972"/>
            <a:ext cx="429755" cy="42098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68" idx="6"/>
            <a:endCxn id="172" idx="2"/>
          </p:cNvCxnSpPr>
          <p:nvPr/>
        </p:nvCxnSpPr>
        <p:spPr>
          <a:xfrm>
            <a:off x="3852687" y="1837972"/>
            <a:ext cx="429755" cy="70163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69" idx="6"/>
            <a:endCxn id="174" idx="2"/>
          </p:cNvCxnSpPr>
          <p:nvPr/>
        </p:nvCxnSpPr>
        <p:spPr>
          <a:xfrm flipV="1">
            <a:off x="3852687" y="1978299"/>
            <a:ext cx="429755" cy="1403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0" idx="6"/>
            <a:endCxn id="173" idx="2"/>
          </p:cNvCxnSpPr>
          <p:nvPr/>
        </p:nvCxnSpPr>
        <p:spPr>
          <a:xfrm flipV="1">
            <a:off x="3852687" y="2258954"/>
            <a:ext cx="429755" cy="1403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69" idx="6"/>
            <a:endCxn id="173" idx="2"/>
          </p:cNvCxnSpPr>
          <p:nvPr/>
        </p:nvCxnSpPr>
        <p:spPr>
          <a:xfrm>
            <a:off x="3852687" y="2118626"/>
            <a:ext cx="429755" cy="1403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9" idx="6"/>
            <a:endCxn id="172" idx="2"/>
          </p:cNvCxnSpPr>
          <p:nvPr/>
        </p:nvCxnSpPr>
        <p:spPr>
          <a:xfrm>
            <a:off x="3852687" y="2118626"/>
            <a:ext cx="429755" cy="42098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70" idx="6"/>
            <a:endCxn id="174" idx="2"/>
          </p:cNvCxnSpPr>
          <p:nvPr/>
        </p:nvCxnSpPr>
        <p:spPr>
          <a:xfrm flipV="1">
            <a:off x="3852687" y="1978299"/>
            <a:ext cx="429755" cy="42098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0" idx="6"/>
            <a:endCxn id="172" idx="2"/>
          </p:cNvCxnSpPr>
          <p:nvPr/>
        </p:nvCxnSpPr>
        <p:spPr>
          <a:xfrm>
            <a:off x="3852687" y="2399281"/>
            <a:ext cx="429755" cy="1403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71" idx="6"/>
            <a:endCxn id="174" idx="2"/>
          </p:cNvCxnSpPr>
          <p:nvPr/>
        </p:nvCxnSpPr>
        <p:spPr>
          <a:xfrm flipV="1">
            <a:off x="3852687" y="1978299"/>
            <a:ext cx="429755" cy="70163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1" idx="6"/>
            <a:endCxn id="173" idx="2"/>
          </p:cNvCxnSpPr>
          <p:nvPr/>
        </p:nvCxnSpPr>
        <p:spPr>
          <a:xfrm flipV="1">
            <a:off x="3852687" y="2258954"/>
            <a:ext cx="429755" cy="42098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71" idx="6"/>
            <a:endCxn id="172" idx="2"/>
          </p:cNvCxnSpPr>
          <p:nvPr/>
        </p:nvCxnSpPr>
        <p:spPr>
          <a:xfrm flipV="1">
            <a:off x="3852687" y="2539608"/>
            <a:ext cx="429755" cy="1403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74" idx="6"/>
            <a:endCxn id="177" idx="2"/>
          </p:cNvCxnSpPr>
          <p:nvPr/>
        </p:nvCxnSpPr>
        <p:spPr>
          <a:xfrm>
            <a:off x="4497321" y="1978299"/>
            <a:ext cx="35701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74" idx="6"/>
            <a:endCxn id="176" idx="2"/>
          </p:cNvCxnSpPr>
          <p:nvPr/>
        </p:nvCxnSpPr>
        <p:spPr>
          <a:xfrm>
            <a:off x="4497321" y="1978299"/>
            <a:ext cx="357011" cy="28065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74" idx="6"/>
            <a:endCxn id="175" idx="2"/>
          </p:cNvCxnSpPr>
          <p:nvPr/>
        </p:nvCxnSpPr>
        <p:spPr>
          <a:xfrm>
            <a:off x="4497321" y="1978299"/>
            <a:ext cx="357011" cy="56130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73" idx="6"/>
            <a:endCxn id="177" idx="2"/>
          </p:cNvCxnSpPr>
          <p:nvPr/>
        </p:nvCxnSpPr>
        <p:spPr>
          <a:xfrm flipV="1">
            <a:off x="4497321" y="1978299"/>
            <a:ext cx="357011" cy="28065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73" idx="6"/>
            <a:endCxn id="176" idx="2"/>
          </p:cNvCxnSpPr>
          <p:nvPr/>
        </p:nvCxnSpPr>
        <p:spPr>
          <a:xfrm>
            <a:off x="4497321" y="2258954"/>
            <a:ext cx="35701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73" idx="6"/>
            <a:endCxn id="175" idx="2"/>
          </p:cNvCxnSpPr>
          <p:nvPr/>
        </p:nvCxnSpPr>
        <p:spPr>
          <a:xfrm>
            <a:off x="4497321" y="2258954"/>
            <a:ext cx="357011" cy="28065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72" idx="6"/>
            <a:endCxn id="177" idx="2"/>
          </p:cNvCxnSpPr>
          <p:nvPr/>
        </p:nvCxnSpPr>
        <p:spPr>
          <a:xfrm flipV="1">
            <a:off x="4497321" y="1978299"/>
            <a:ext cx="357011" cy="56130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2" idx="6"/>
            <a:endCxn id="176" idx="2"/>
          </p:cNvCxnSpPr>
          <p:nvPr/>
        </p:nvCxnSpPr>
        <p:spPr>
          <a:xfrm flipV="1">
            <a:off x="4497321" y="2258954"/>
            <a:ext cx="357011" cy="28065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2" idx="6"/>
            <a:endCxn id="175" idx="2"/>
          </p:cNvCxnSpPr>
          <p:nvPr/>
        </p:nvCxnSpPr>
        <p:spPr>
          <a:xfrm>
            <a:off x="4497321" y="2539608"/>
            <a:ext cx="35701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</p:cNvCxnSpPr>
          <p:nvPr/>
        </p:nvCxnSpPr>
        <p:spPr>
          <a:xfrm>
            <a:off x="2564539" y="2252376"/>
            <a:ext cx="3300390" cy="1754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150"/>
          <p:cNvSpPr txBox="1">
            <a:spLocks noChangeArrowheads="1"/>
          </p:cNvSpPr>
          <p:nvPr/>
        </p:nvSpPr>
        <p:spPr bwMode="auto">
          <a:xfrm>
            <a:off x="5185412" y="2045174"/>
            <a:ext cx="558838" cy="16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5976845" y="2188790"/>
            <a:ext cx="639599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</a:t>
            </a:r>
            <a:r>
              <a:rPr 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”</a:t>
            </a:r>
            <a:endParaRPr lang="en-US" sz="1100" b="1" dirty="0">
              <a:solidFill>
                <a:prstClr val="black">
                  <a:lumMod val="75000"/>
                  <a:lumOff val="25000"/>
                </a:prstClr>
              </a:solidFill>
              <a:latin typeface="Raleway Light" panose="020B0604020202020204" charset="-18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696075" y="2530838"/>
            <a:ext cx="758788" cy="16808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??????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grpSp>
        <p:nvGrpSpPr>
          <p:cNvPr id="114" name="Shape 341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115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33" y="3140533"/>
            <a:ext cx="3118528" cy="11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2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AI </a:t>
            </a:r>
            <a:r>
              <a:rPr lang="pl-PL" dirty="0" smtClean="0">
                <a:solidFill>
                  <a:schemeClr val="tx1"/>
                </a:solidFill>
              </a:rPr>
              <a:t>i </a:t>
            </a:r>
            <a:r>
              <a:rPr lang="pl-PL" dirty="0" smtClean="0">
                <a:solidFill>
                  <a:schemeClr val="bg1"/>
                </a:solidFill>
              </a:rPr>
              <a:t>hardware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7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459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6741" y="364273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3200" dirty="0" smtClean="0"/>
              <a:t>Różne metody wdrożenia </a:t>
            </a:r>
            <a:r>
              <a:rPr lang="en-US" sz="3200" dirty="0" smtClean="0"/>
              <a:t>ML </a:t>
            </a:r>
            <a:r>
              <a:rPr lang="pl-PL" sz="3200" dirty="0" smtClean="0"/>
              <a:t/>
            </a:r>
            <a:br>
              <a:rPr lang="pl-PL" sz="3200" dirty="0" smtClean="0"/>
            </a:br>
            <a:r>
              <a:rPr lang="pl-PL" sz="3200" dirty="0" smtClean="0">
                <a:solidFill>
                  <a:srgbClr val="FFC000"/>
                </a:solidFill>
              </a:rPr>
              <a:t>na poziomie sprzętowym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074" name="Picture 2" descr="https://res.cloudinary.com/engineering-com/image/upload/w_1000,c_fit,q_auto,f_auto/image002_eiiwx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05" y="1487824"/>
            <a:ext cx="7373298" cy="32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6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03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448733" y="1515616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smtClean="0">
                <a:solidFill>
                  <a:srgbClr val="FFB600"/>
                </a:solidFill>
              </a:rPr>
              <a:t>Pytania?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hape 15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00" y="1407945"/>
            <a:ext cx="3360300" cy="242921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90934" y="299881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4800" dirty="0" smtClean="0"/>
              <a:t>Word </a:t>
            </a:r>
            <a:r>
              <a:rPr lang="pl-PL" sz="4800" dirty="0" err="1" smtClean="0">
                <a:solidFill>
                  <a:srgbClr val="FFC000"/>
                </a:solidFill>
              </a:rPr>
              <a:t>vectors</a:t>
            </a:r>
            <a:r>
              <a:rPr lang="pl-PL" sz="4800" dirty="0" smtClean="0"/>
              <a:t> 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114" name="Shape 341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115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25" y="1197413"/>
            <a:ext cx="5573216" cy="341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90934" y="299881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4800" dirty="0" err="1" smtClean="0"/>
              <a:t>Keras</a:t>
            </a:r>
            <a:r>
              <a:rPr lang="pl-PL" sz="4800" dirty="0" smtClean="0"/>
              <a:t> </a:t>
            </a:r>
            <a:r>
              <a:rPr lang="pl-PL" sz="4800" dirty="0" smtClean="0">
                <a:solidFill>
                  <a:srgbClr val="FFC000"/>
                </a:solidFill>
              </a:rPr>
              <a:t>demo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114" name="Shape 341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115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39" y="1320085"/>
            <a:ext cx="6904522" cy="312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4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448733" y="1515616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smtClean="0">
                <a:solidFill>
                  <a:srgbClr val="FFB600"/>
                </a:solidFill>
              </a:rPr>
              <a:t>Pytania?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hape 15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00" y="1407945"/>
            <a:ext cx="3360300" cy="242921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83" y="0"/>
            <a:ext cx="84032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3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aleway Light" panose="020B0604020202020204" charset="-18"/>
              </a:rPr>
              <a:t>5</a:t>
            </a:fld>
            <a:endParaRPr sz="1200">
              <a:latin typeface="Raleway Light" panose="020B0604020202020204" charset="-18"/>
            </a:endParaRPr>
          </a:p>
        </p:txBody>
      </p:sp>
      <p:pic>
        <p:nvPicPr>
          <p:cNvPr id="10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98" y="1444517"/>
            <a:ext cx="3558173" cy="287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755684" y="1388534"/>
            <a:ext cx="1841720" cy="2237833"/>
            <a:chOff x="219075" y="1289655"/>
            <a:chExt cx="2648902" cy="3544658"/>
          </a:xfrm>
        </p:grpSpPr>
        <p:sp>
          <p:nvSpPr>
            <p:cNvPr id="15" name="TextBox 2"/>
            <p:cNvSpPr txBox="1">
              <a:spLocks noChangeArrowheads="1"/>
            </p:cNvSpPr>
            <p:nvPr/>
          </p:nvSpPr>
          <p:spPr bwMode="auto">
            <a:xfrm>
              <a:off x="219075" y="1289655"/>
              <a:ext cx="2390238" cy="438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Wejście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16" name="Group 45069"/>
            <p:cNvGrpSpPr>
              <a:grpSpLocks/>
            </p:cNvGrpSpPr>
            <p:nvPr/>
          </p:nvGrpSpPr>
          <p:grpSpPr bwMode="auto">
            <a:xfrm>
              <a:off x="644715" y="2826480"/>
              <a:ext cx="2223262" cy="2007833"/>
              <a:chOff x="644715" y="2826480"/>
              <a:chExt cx="2223262" cy="2007833"/>
            </a:xfrm>
          </p:grpSpPr>
          <p:cxnSp>
            <p:nvCxnSpPr>
              <p:cNvPr id="17" name="Straight Arrow Connector 4"/>
              <p:cNvCxnSpPr>
                <a:cxnSpLocks noChangeShapeType="1"/>
              </p:cNvCxnSpPr>
              <p:nvPr/>
            </p:nvCxnSpPr>
            <p:spPr bwMode="auto">
              <a:xfrm>
                <a:off x="1236663" y="3013656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Straight Arrow Connector 12"/>
              <p:cNvCxnSpPr>
                <a:cxnSpLocks noChangeShapeType="1"/>
              </p:cNvCxnSpPr>
              <p:nvPr/>
            </p:nvCxnSpPr>
            <p:spPr bwMode="auto">
              <a:xfrm>
                <a:off x="1180556" y="4582732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9" name="Group 6"/>
              <p:cNvGrpSpPr>
                <a:grpSpLocks/>
              </p:cNvGrpSpPr>
              <p:nvPr/>
            </p:nvGrpSpPr>
            <p:grpSpPr bwMode="auto">
              <a:xfrm>
                <a:off x="644715" y="2826480"/>
                <a:ext cx="436986" cy="2007833"/>
                <a:chOff x="644715" y="2826480"/>
                <a:chExt cx="436986" cy="2007833"/>
              </a:xfrm>
            </p:grpSpPr>
            <p:sp>
              <p:nvSpPr>
                <p:cNvPr id="23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700822" y="2826480"/>
                  <a:ext cx="380879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4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644715" y="4395555"/>
                  <a:ext cx="383186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  <p:grpSp>
            <p:nvGrpSpPr>
              <p:cNvPr id="20" name="Group 15"/>
              <p:cNvGrpSpPr>
                <a:grpSpLocks/>
              </p:cNvGrpSpPr>
              <p:nvPr/>
            </p:nvGrpSpPr>
            <p:grpSpPr bwMode="auto">
              <a:xfrm>
                <a:off x="2480014" y="2839359"/>
                <a:ext cx="387963" cy="1967600"/>
                <a:chOff x="591226" y="2826480"/>
                <a:chExt cx="387963" cy="1967600"/>
              </a:xfrm>
            </p:grpSpPr>
            <p:sp>
              <p:nvSpPr>
                <p:cNvPr id="21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591226" y="2826480"/>
                  <a:ext cx="380878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2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596005" y="4355322"/>
                  <a:ext cx="383184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1707222" y="1987620"/>
            <a:ext cx="2516179" cy="2715962"/>
            <a:chOff x="2467073" y="1987620"/>
            <a:chExt cx="2516179" cy="2715962"/>
          </a:xfrm>
        </p:grpSpPr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3050608" y="3004582"/>
              <a:ext cx="4539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aleway Light" panose="020B0604020202020204" charset="-18"/>
                </a:rPr>
                <a:t>-0.2</a:t>
              </a:r>
              <a:endParaRPr lang="en-US" alt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28" name="Group 19"/>
            <p:cNvGrpSpPr>
              <a:grpSpLocks/>
            </p:cNvGrpSpPr>
            <p:nvPr/>
          </p:nvGrpSpPr>
          <p:grpSpPr bwMode="auto">
            <a:xfrm>
              <a:off x="2467073" y="1987620"/>
              <a:ext cx="2516179" cy="2715962"/>
              <a:chOff x="1649783" y="2373274"/>
              <a:chExt cx="3617022" cy="4300352"/>
            </a:xfrm>
          </p:grpSpPr>
          <p:cxnSp>
            <p:nvCxnSpPr>
              <p:cNvPr id="29" name="Straight Arrow Connector 18"/>
              <p:cNvCxnSpPr>
                <a:cxnSpLocks noChangeShapeType="1"/>
              </p:cNvCxnSpPr>
              <p:nvPr/>
            </p:nvCxnSpPr>
            <p:spPr bwMode="auto">
              <a:xfrm flipV="1">
                <a:off x="2326647" y="5298981"/>
                <a:ext cx="572030" cy="911592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" name="TextBox 20"/>
              <p:cNvSpPr txBox="1">
                <a:spLocks noChangeArrowheads="1"/>
              </p:cNvSpPr>
              <p:nvPr/>
            </p:nvSpPr>
            <p:spPr bwMode="auto">
              <a:xfrm>
                <a:off x="1649783" y="6235036"/>
                <a:ext cx="2390237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 smtClean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Raleway Light" panose="020B0604020202020204" charset="-18"/>
                  </a:rPr>
                  <a:t>wagi</a:t>
                </a:r>
                <a:endParaRPr lang="en-US" alt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2" name="TextBox 11"/>
              <p:cNvSpPr txBox="1">
                <a:spLocks noChangeArrowheads="1"/>
              </p:cNvSpPr>
              <p:nvPr/>
            </p:nvSpPr>
            <p:spPr bwMode="auto">
              <a:xfrm>
                <a:off x="2760307" y="4927087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4" name="TextBox 28"/>
              <p:cNvSpPr txBox="1">
                <a:spLocks noChangeArrowheads="1"/>
              </p:cNvSpPr>
              <p:nvPr/>
            </p:nvSpPr>
            <p:spPr bwMode="auto">
              <a:xfrm>
                <a:off x="4281766" y="4754922"/>
                <a:ext cx="636456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Raleway Light" panose="020B0604020202020204" charset="-18"/>
                  </a:rPr>
                  <a:t>-2.4</a:t>
                </a:r>
                <a:endParaRPr lang="en-US" alt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5" name="TextBox 29"/>
              <p:cNvSpPr txBox="1">
                <a:spLocks noChangeArrowheads="1"/>
              </p:cNvSpPr>
              <p:nvPr/>
            </p:nvSpPr>
            <p:spPr bwMode="auto">
              <a:xfrm>
                <a:off x="2512796" y="3554513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6" name="TextBox 30"/>
              <p:cNvSpPr txBox="1">
                <a:spLocks noChangeArrowheads="1"/>
              </p:cNvSpPr>
              <p:nvPr/>
            </p:nvSpPr>
            <p:spPr bwMode="auto">
              <a:xfrm>
                <a:off x="3070510" y="3097645"/>
                <a:ext cx="51663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Raleway Light" panose="020B0604020202020204" charset="-18"/>
                  </a:rPr>
                  <a:t>2.1</a:t>
                </a:r>
                <a:endParaRPr lang="en-US" alt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7" name="TextBox 31"/>
              <p:cNvSpPr txBox="1">
                <a:spLocks noChangeArrowheads="1"/>
              </p:cNvSpPr>
              <p:nvPr/>
            </p:nvSpPr>
            <p:spPr bwMode="auto">
              <a:xfrm>
                <a:off x="2997666" y="4421242"/>
                <a:ext cx="560412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Raleway Light" panose="020B0604020202020204" charset="-18"/>
                  </a:rPr>
                  <a:t>3.0</a:t>
                </a:r>
                <a:endParaRPr lang="en-US" alt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8" name="TextBox 32"/>
              <p:cNvSpPr txBox="1">
                <a:spLocks noChangeArrowheads="1"/>
              </p:cNvSpPr>
              <p:nvPr/>
            </p:nvSpPr>
            <p:spPr bwMode="auto">
              <a:xfrm>
                <a:off x="2881631" y="2546958"/>
                <a:ext cx="518934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Raleway Light" panose="020B0604020202020204" charset="-18"/>
                  </a:rPr>
                  <a:t>1.3</a:t>
                </a:r>
                <a:endParaRPr lang="en-US" alt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9" name="TextBox 33"/>
              <p:cNvSpPr txBox="1">
                <a:spLocks noChangeArrowheads="1"/>
              </p:cNvSpPr>
              <p:nvPr/>
            </p:nvSpPr>
            <p:spPr bwMode="auto">
              <a:xfrm>
                <a:off x="4634957" y="2373274"/>
                <a:ext cx="631848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Raleway Light" panose="020B0604020202020204" charset="-18"/>
                  </a:rPr>
                  <a:t>-0.1</a:t>
                </a:r>
                <a:endParaRPr lang="en-US" alt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40" name="TextBox 34"/>
              <p:cNvSpPr txBox="1">
                <a:spLocks noChangeArrowheads="1"/>
              </p:cNvSpPr>
              <p:nvPr/>
            </p:nvSpPr>
            <p:spPr bwMode="auto">
              <a:xfrm>
                <a:off x="4650439" y="3528733"/>
                <a:ext cx="495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Raleway Light" panose="020B0604020202020204" charset="-18"/>
                  </a:rPr>
                  <a:t>1.1</a:t>
                </a:r>
                <a:endParaRPr lang="en-US" alt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aleway Light" panose="020B0604020202020204" charset="-18"/>
                </a:endParaRPr>
              </a:p>
            </p:txBody>
          </p:sp>
        </p:grp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3777919" y="2265237"/>
            <a:ext cx="3090698" cy="2419892"/>
            <a:chOff x="4516801" y="2719171"/>
            <a:chExt cx="4444142" cy="3832339"/>
          </a:xfrm>
        </p:grpSpPr>
        <p:grpSp>
          <p:nvGrpSpPr>
            <p:cNvPr id="42" name="Group 45068"/>
            <p:cNvGrpSpPr>
              <a:grpSpLocks/>
            </p:cNvGrpSpPr>
            <p:nvPr/>
          </p:nvGrpSpPr>
          <p:grpSpPr bwMode="auto">
            <a:xfrm>
              <a:off x="4516801" y="2719171"/>
              <a:ext cx="4127905" cy="3357314"/>
              <a:chOff x="4516801" y="2719171"/>
              <a:chExt cx="4127905" cy="3357314"/>
            </a:xfrm>
          </p:grpSpPr>
          <p:pic>
            <p:nvPicPr>
              <p:cNvPr id="44" name="Picture 2" descr="https://www.safaribooksonline.com/library/view/neural-networks-with/9781788397872/assets/3df87f1b-ecb1-4e6f-9d83-7d2b082a985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64" t="3278" r="22672" b="5643"/>
              <a:stretch>
                <a:fillRect/>
              </a:stretch>
            </p:blipFill>
            <p:spPr bwMode="auto">
              <a:xfrm>
                <a:off x="6728598" y="4379917"/>
                <a:ext cx="1719943" cy="1446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Oval 14"/>
              <p:cNvSpPr>
                <a:spLocks noChangeArrowheads="1"/>
              </p:cNvSpPr>
              <p:nvPr/>
            </p:nvSpPr>
            <p:spPr bwMode="auto">
              <a:xfrm>
                <a:off x="6347974" y="4179862"/>
                <a:ext cx="2296732" cy="1896623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20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cxnSp>
            <p:nvCxnSpPr>
              <p:cNvPr id="46" name="Straight Arrow Connector 24"/>
              <p:cNvCxnSpPr>
                <a:cxnSpLocks noChangeShapeType="1"/>
              </p:cNvCxnSpPr>
              <p:nvPr/>
            </p:nvCxnSpPr>
            <p:spPr bwMode="auto">
              <a:xfrm flipH="1" flipV="1">
                <a:off x="4608265" y="4088627"/>
                <a:ext cx="1796012" cy="748256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Straight Arrow Connector 41"/>
              <p:cNvCxnSpPr>
                <a:cxnSpLocks noChangeShapeType="1"/>
              </p:cNvCxnSpPr>
              <p:nvPr/>
            </p:nvCxnSpPr>
            <p:spPr bwMode="auto">
              <a:xfrm flipH="1">
                <a:off x="4711296" y="4922310"/>
                <a:ext cx="1668643" cy="409544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Straight Arrow Connector 44"/>
              <p:cNvCxnSpPr>
                <a:cxnSpLocks noChangeShapeType="1"/>
              </p:cNvCxnSpPr>
              <p:nvPr/>
            </p:nvCxnSpPr>
            <p:spPr bwMode="auto">
              <a:xfrm flipH="1" flipV="1">
                <a:off x="4516801" y="2719171"/>
                <a:ext cx="1922636" cy="206361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3" name="TextBox 57"/>
            <p:cNvSpPr txBox="1">
              <a:spLocks noChangeArrowheads="1"/>
            </p:cNvSpPr>
            <p:nvPr/>
          </p:nvSpPr>
          <p:spPr bwMode="auto">
            <a:xfrm>
              <a:off x="6426892" y="6112832"/>
              <a:ext cx="2534051" cy="438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Funkcja aktywacyjna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</p:grpSp>
      <p:grpSp>
        <p:nvGrpSpPr>
          <p:cNvPr id="51" name="Shape 289"/>
          <p:cNvGrpSpPr/>
          <p:nvPr/>
        </p:nvGrpSpPr>
        <p:grpSpPr>
          <a:xfrm>
            <a:off x="8183627" y="180011"/>
            <a:ext cx="796168" cy="763718"/>
            <a:chOff x="5241175" y="4959100"/>
            <a:chExt cx="539775" cy="517775"/>
          </a:xfrm>
        </p:grpSpPr>
        <p:sp>
          <p:nvSpPr>
            <p:cNvPr id="52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Shape 135"/>
          <p:cNvSpPr txBox="1">
            <a:spLocks noGrp="1"/>
          </p:cNvSpPr>
          <p:nvPr>
            <p:ph type="title"/>
          </p:nvPr>
        </p:nvSpPr>
        <p:spPr>
          <a:xfrm>
            <a:off x="415925" y="414338"/>
            <a:ext cx="7852312" cy="85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/>
              <a:t>Sztuczne </a:t>
            </a:r>
            <a:r>
              <a:rPr lang="pl-PL" sz="4800" dirty="0">
                <a:solidFill>
                  <a:srgbClr val="FFC000"/>
                </a:solidFill>
              </a:rPr>
              <a:t>sieci neuronowe</a:t>
            </a:r>
            <a:endParaRPr sz="4800" dirty="0">
              <a:solidFill>
                <a:srgbClr val="FFC000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333" y="1769927"/>
            <a:ext cx="2768087" cy="11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81810" y="483830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 smtClean="0"/>
              <a:t>Funkcja </a:t>
            </a:r>
            <a:r>
              <a:rPr lang="pl-PL" sz="4800" dirty="0" smtClean="0">
                <a:solidFill>
                  <a:srgbClr val="FFC000"/>
                </a:solidFill>
              </a:rPr>
              <a:t>aktywacyjna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60" y="1997365"/>
            <a:ext cx="3552825" cy="1419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18" y="2024530"/>
            <a:ext cx="4095315" cy="142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4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00" y="358375"/>
            <a:ext cx="7282200" cy="857400"/>
          </a:xfrm>
        </p:spPr>
        <p:txBody>
          <a:bodyPr/>
          <a:lstStyle/>
          <a:p>
            <a:r>
              <a:rPr lang="pl-PL" sz="4000" dirty="0" smtClean="0">
                <a:solidFill>
                  <a:srgbClr val="FFC000"/>
                </a:solidFill>
              </a:rPr>
              <a:t>Jak działa </a:t>
            </a:r>
            <a:r>
              <a:rPr lang="pl-PL" sz="4000" dirty="0" smtClean="0"/>
              <a:t>sztuczny neuron?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604300" y="4590300"/>
            <a:ext cx="539700" cy="553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Raleway Light" panose="020B0604020202020204" charset="-18"/>
              </a:rPr>
              <a:t>7</a:t>
            </a:fld>
            <a:endParaRPr lang="en" dirty="0">
              <a:latin typeface="Raleway Light" panose="020B0604020202020204" charset="-18"/>
            </a:endParaRPr>
          </a:p>
        </p:txBody>
      </p:sp>
      <p:pic>
        <p:nvPicPr>
          <p:cNvPr id="6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54" y="1100813"/>
            <a:ext cx="2891403" cy="257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1"/>
          <p:cNvSpPr>
            <a:spLocks noChangeArrowheads="1"/>
          </p:cNvSpPr>
          <p:nvPr/>
        </p:nvSpPr>
        <p:spPr bwMode="auto">
          <a:xfrm rot="10800000">
            <a:off x="3371321" y="2912532"/>
            <a:ext cx="4807480" cy="1786467"/>
          </a:xfrm>
          <a:prstGeom prst="wedgeEllipseCallout">
            <a:avLst>
              <a:gd name="adj1" fmla="val 64647"/>
              <a:gd name="adj2" fmla="val 65366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94112" y="3252786"/>
            <a:ext cx="54498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1.  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(input1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+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(input2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(2 * 2.1) + (3 * -0.2) = 4.2 – 0.6 = 3.6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2.    </a:t>
            </a:r>
            <a:r>
              <a:rPr lang="pl-PL" altLang="en-US" sz="1800" dirty="0" err="1">
                <a:solidFill>
                  <a:schemeClr val="tx1"/>
                </a:solidFill>
                <a:latin typeface="Raleway Light" panose="020B0604020202020204" charset="-18"/>
              </a:rPr>
              <a:t>a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ctivation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function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(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reLU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 f(3.6) = 3.6</a:t>
            </a:r>
            <a:endParaRPr lang="en-US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414993" y="1892298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2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414993" y="2735261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3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3812" y="2115427"/>
            <a:ext cx="330540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2.1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4678" y="2611753"/>
            <a:ext cx="409086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-0.2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2265893" y="2327803"/>
            <a:ext cx="4651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>
                <a:solidFill>
                  <a:schemeClr val="tx1"/>
                </a:solidFill>
                <a:latin typeface="Raleway Light" panose="020B0604020202020204" charset="-18"/>
              </a:rPr>
              <a:t>f(x)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5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874" y="3224488"/>
            <a:ext cx="3404650" cy="12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4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81810" y="483830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smtClean="0"/>
              <a:t>Neuron w warstwie </a:t>
            </a:r>
            <a:r>
              <a:rPr lang="pl-PL" sz="4400" dirty="0" smtClean="0">
                <a:solidFill>
                  <a:srgbClr val="FFC000"/>
                </a:solidFill>
              </a:rPr>
              <a:t>ukrytej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56" y="1767625"/>
            <a:ext cx="6731279" cy="22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6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81810" y="483830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 smtClean="0">
                <a:solidFill>
                  <a:srgbClr val="FFC000"/>
                </a:solidFill>
              </a:rPr>
              <a:t>Odpowiedź</a:t>
            </a:r>
            <a:r>
              <a:rPr lang="pl-PL" sz="4800" dirty="0" smtClean="0"/>
              <a:t> sieci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55" y="1840338"/>
            <a:ext cx="75533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0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9680</TotalTime>
  <Words>597</Words>
  <Application>Microsoft Office PowerPoint</Application>
  <PresentationFormat>On-screen Show (16:9)</PresentationFormat>
  <Paragraphs>207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Raleway ExtraBold</vt:lpstr>
      <vt:lpstr>Arial</vt:lpstr>
      <vt:lpstr>Raleway Light</vt:lpstr>
      <vt:lpstr>Intel Clear Pro</vt:lpstr>
      <vt:lpstr>Lucida Sans Unicode</vt:lpstr>
      <vt:lpstr>Calibri</vt:lpstr>
      <vt:lpstr>Olivia template</vt:lpstr>
      <vt:lpstr>Sztuczne sieci neuronowe w Keras</vt:lpstr>
      <vt:lpstr>Agenda</vt:lpstr>
      <vt:lpstr> Machine learning  building blocks</vt:lpstr>
      <vt:lpstr>Sztuczne sieci neuronowe</vt:lpstr>
      <vt:lpstr>Sztuczne sieci neuronowe</vt:lpstr>
      <vt:lpstr>Funkcja aktywacyjna</vt:lpstr>
      <vt:lpstr>Jak działa sztuczny neuron?</vt:lpstr>
      <vt:lpstr>Neuron w warstwie ukrytej</vt:lpstr>
      <vt:lpstr>Odpowiedź sieci</vt:lpstr>
      <vt:lpstr>Sieć neuronowa</vt:lpstr>
      <vt:lpstr>System w działaniu</vt:lpstr>
      <vt:lpstr>W jaki sposób sieć się uczy?</vt:lpstr>
      <vt:lpstr>W jaki sposób sieć się uczy?</vt:lpstr>
      <vt:lpstr>W jaki sposób sieć się uczy?</vt:lpstr>
      <vt:lpstr>5 epok (250 000 cyfr) później</vt:lpstr>
      <vt:lpstr>5 epok (250 000 cyfr) później</vt:lpstr>
      <vt:lpstr>TensorFlow i Keras</vt:lpstr>
      <vt:lpstr>Biblioteka TensorFlow</vt:lpstr>
      <vt:lpstr>Biblioteka Keras</vt:lpstr>
      <vt:lpstr>Keras workflow</vt:lpstr>
      <vt:lpstr>PowerPoint Presentation</vt:lpstr>
      <vt:lpstr>Keras in 30 seconds</vt:lpstr>
      <vt:lpstr>Keras w 30 sekund</vt:lpstr>
      <vt:lpstr>Keras w 30 sekund</vt:lpstr>
      <vt:lpstr>Keras w 30 sekund</vt:lpstr>
      <vt:lpstr>Keras w 30 sekund</vt:lpstr>
      <vt:lpstr>Keras: kluczowe definicje </vt:lpstr>
      <vt:lpstr>Keras Terminology</vt:lpstr>
      <vt:lpstr>Keras Terminology</vt:lpstr>
      <vt:lpstr>Keras Terminology</vt:lpstr>
      <vt:lpstr>Keras Terminology</vt:lpstr>
      <vt:lpstr>Keras Terminology</vt:lpstr>
      <vt:lpstr>Keras Terminology</vt:lpstr>
      <vt:lpstr>Keras Terminology</vt:lpstr>
      <vt:lpstr>Sieci konwolucyjne</vt:lpstr>
      <vt:lpstr>Konwo.. co?</vt:lpstr>
      <vt:lpstr>Sieć konwolucyjna w keras</vt:lpstr>
      <vt:lpstr>AI we wdrożeniach</vt:lpstr>
      <vt:lpstr>Trening vs. inference</vt:lpstr>
      <vt:lpstr>Trening vs. inference</vt:lpstr>
      <vt:lpstr>Trening vs. inference</vt:lpstr>
      <vt:lpstr>AI i hardware</vt:lpstr>
      <vt:lpstr>Różne metody wdrożenia ML  na poziomie sprzętowym</vt:lpstr>
      <vt:lpstr>Pytania?</vt:lpstr>
      <vt:lpstr>Word vectors </vt:lpstr>
      <vt:lpstr>Keras demo</vt:lpstr>
      <vt:lpstr>Pytania?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Jankowski, Andrzej</dc:creator>
  <cp:keywords>CTPClassification=CTP_NT</cp:keywords>
  <cp:lastModifiedBy>Jankowski, Andrzej</cp:lastModifiedBy>
  <cp:revision>211</cp:revision>
  <dcterms:modified xsi:type="dcterms:W3CDTF">2018-05-23T10:30:42Z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8cae6689-6055-4ef8-ae55-f34b4876c6ee</vt:lpwstr>
  </property>
  <property fmtid="{D5CDD505-2E9C-101B-9397-08002B2CF9AE}" pid="3" name="CTP_TimeStamp">
    <vt:lpwstr>2018-05-21 06:24:21Z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